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comments/comment3.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4.xml" ContentType="application/vnd.openxmlformats-officedocument.presentationml.comments+xml"/>
  <Override PartName="/ppt/notesSlides/notesSlide7.xml" ContentType="application/vnd.openxmlformats-officedocument.presentationml.notesSlide+xml"/>
  <Override PartName="/ppt/comments/comment5.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6.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7.xml" ContentType="application/vnd.openxmlformats-officedocument.presentationml.comments+xml"/>
  <Override PartName="/ppt/notesSlides/notesSlide14.xml" ContentType="application/vnd.openxmlformats-officedocument.presentationml.notesSlide+xml"/>
  <Override PartName="/ppt/comments/comment8.xml" ContentType="application/vnd.openxmlformats-officedocument.presentationml.comments+xml"/>
  <Override PartName="/ppt/notesSlides/notesSlide15.xml" ContentType="application/vnd.openxmlformats-officedocument.presentationml.notesSlide+xml"/>
  <Override PartName="/ppt/comments/comment9.xml" ContentType="application/vnd.openxmlformats-officedocument.presentationml.comments+xml"/>
  <Override PartName="/ppt/notesSlides/notesSlide16.xml" ContentType="application/vnd.openxmlformats-officedocument.presentationml.notesSlide+xml"/>
  <Override PartName="/ppt/comments/comment10.xml" ContentType="application/vnd.openxmlformats-officedocument.presentationml.comments+xml"/>
  <Override PartName="/ppt/notesSlides/notesSlide17.xml" ContentType="application/vnd.openxmlformats-officedocument.presentationml.notesSlide+xml"/>
  <Override PartName="/ppt/comments/comment1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12.xml" ContentType="application/vnd.openxmlformats-officedocument.presentationml.comments+xml"/>
  <Override PartName="/ppt/notesSlides/notesSlide24.xml" ContentType="application/vnd.openxmlformats-officedocument.presentationml.notesSlide+xml"/>
  <Override PartName="/ppt/comments/comment13.xml" ContentType="application/vnd.openxmlformats-officedocument.presentationml.comments+xml"/>
  <Override PartName="/ppt/notesSlides/notesSlide25.xml" ContentType="application/vnd.openxmlformats-officedocument.presentationml.notesSlide+xml"/>
  <Override PartName="/ppt/comments/comment14.xml" ContentType="application/vnd.openxmlformats-officedocument.presentationml.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omments/comment15.xml" ContentType="application/vnd.openxmlformats-officedocument.presentationml.comment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16.xml" ContentType="application/vnd.openxmlformats-officedocument.presentationml.comment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38"/>
  </p:notesMasterIdLst>
  <p:handoutMasterIdLst>
    <p:handoutMasterId r:id="rId39"/>
  </p:handoutMasterIdLst>
  <p:sldIdLst>
    <p:sldId id="647" r:id="rId2"/>
    <p:sldId id="672" r:id="rId3"/>
    <p:sldId id="711" r:id="rId4"/>
    <p:sldId id="727" r:id="rId5"/>
    <p:sldId id="720" r:id="rId6"/>
    <p:sldId id="714" r:id="rId7"/>
    <p:sldId id="721" r:id="rId8"/>
    <p:sldId id="713" r:id="rId9"/>
    <p:sldId id="712" r:id="rId10"/>
    <p:sldId id="703" r:id="rId11"/>
    <p:sldId id="704" r:id="rId12"/>
    <p:sldId id="710" r:id="rId13"/>
    <p:sldId id="706" r:id="rId14"/>
    <p:sldId id="735" r:id="rId15"/>
    <p:sldId id="717" r:id="rId16"/>
    <p:sldId id="718" r:id="rId17"/>
    <p:sldId id="723" r:id="rId18"/>
    <p:sldId id="728" r:id="rId19"/>
    <p:sldId id="729" r:id="rId20"/>
    <p:sldId id="725" r:id="rId21"/>
    <p:sldId id="726" r:id="rId22"/>
    <p:sldId id="731" r:id="rId23"/>
    <p:sldId id="733" r:id="rId24"/>
    <p:sldId id="737" r:id="rId25"/>
    <p:sldId id="719" r:id="rId26"/>
    <p:sldId id="707" r:id="rId27"/>
    <p:sldId id="695" r:id="rId28"/>
    <p:sldId id="736" r:id="rId29"/>
    <p:sldId id="708" r:id="rId30"/>
    <p:sldId id="709" r:id="rId31"/>
    <p:sldId id="715" r:id="rId32"/>
    <p:sldId id="730" r:id="rId33"/>
    <p:sldId id="693" r:id="rId34"/>
    <p:sldId id="705" r:id="rId35"/>
    <p:sldId id="696" r:id="rId36"/>
    <p:sldId id="694" r:id="rId37"/>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 id="4" name="ga96hex" initials="g" lastIdx="55" clrIdx="4">
    <p:extLst>
      <p:ext uri="{19B8F6BF-5375-455C-9EA6-DF929625EA0E}">
        <p15:presenceInfo xmlns:p15="http://schemas.microsoft.com/office/powerpoint/2012/main" userId="S::ga96hex@forstudents.onmicrosoft.com::abc3b699-7a8a-4b88-9d14-919d6eadb5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1"/>
    <a:srgbClr val="0065BD"/>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93" autoAdjust="0"/>
    <p:restoredTop sz="82068" autoAdjust="0"/>
  </p:normalViewPr>
  <p:slideViewPr>
    <p:cSldViewPr>
      <p:cViewPr varScale="1">
        <p:scale>
          <a:sx n="130" d="100"/>
          <a:sy n="130" d="100"/>
        </p:scale>
        <p:origin x="512" y="192"/>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0-11-19T14:30:11.182" idx="10">
    <p:pos x="10" y="10"/>
    <p:text>Several topic ideas suggestions, because Prof. Matthes needs to agree on the topic</p:text>
    <p:extLst>
      <p:ext uri="{C676402C-5697-4E1C-873F-D02D1690AC5C}">
        <p15:threadingInfo xmlns:p15="http://schemas.microsoft.com/office/powerpoint/2012/main" timeZoneBias="-60"/>
      </p:ext>
    </p:extLst>
  </p:cm>
  <p:cm authorId="4" dt="2020-11-19T16:01:46.881" idx="11">
    <p:pos x="10" y="146"/>
    <p:text>Alternative Topic suggestions: 
- Identification of Current Privacy Preserving Natural Language Processing Fields/Domains/study topics: A systematic Mapping Study - Investigating Current Privacy Preserving Natural Language Processing Domains/Fields/Trends: A systematic Mapping Study</p:text>
    <p:extLst>
      <p:ext uri="{C676402C-5697-4E1C-873F-D02D1690AC5C}">
        <p15:threadingInfo xmlns:p15="http://schemas.microsoft.com/office/powerpoint/2012/main" timeZoneBias="-60">
          <p15:parentCm authorId="4" idx="10"/>
        </p15:threadingInfo>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4" dt="2020-11-10T13:49:24.209" idx="7">
    <p:pos x="10" y="10"/>
    <p:text>Matthes Question: Why do we need Privacy Preserving NLP? Give me some use cases!</p:text>
    <p:extLst>
      <p:ext uri="{C676402C-5697-4E1C-873F-D02D1690AC5C}">
        <p15:threadingInfo xmlns:p15="http://schemas.microsoft.com/office/powerpoint/2012/main" timeZoneBias="-60"/>
      </p:ext>
    </p:extLst>
  </p:cm>
  <p:cm authorId="4" dt="2021-02-26T12:32:05.637" idx="19">
    <p:pos x="146" y="146"/>
    <p:text>Summary of all sources, year --&gt; showing that topic rised recently, university it was from which country are interested. </p:text>
    <p:extLst>
      <p:ext uri="{C676402C-5697-4E1C-873F-D02D1690AC5C}">
        <p15:threadingInfo xmlns:p15="http://schemas.microsoft.com/office/powerpoint/2012/main" timeZoneBias="-60"/>
      </p:ext>
    </p:extLst>
  </p:cm>
  <p:cm authorId="4" dt="2021-02-26T12:44:18.051" idx="20">
    <p:pos x="146" y="282"/>
    <p:text>DP NLP is a subtopic!</p:text>
    <p:extLst>
      <p:ext uri="{C676402C-5697-4E1C-873F-D02D1690AC5C}">
        <p15:threadingInfo xmlns:p15="http://schemas.microsoft.com/office/powerpoint/2012/main" timeZoneBias="-60">
          <p15:parentCm authorId="4" idx="19"/>
        </p15:threadingInfo>
      </p:ext>
    </p:extLst>
  </p:cm>
  <p:cm authorId="4" dt="2021-02-26T12:47:23.181" idx="21">
    <p:pos x="282" y="282"/>
    <p:text/>
    <p:extLst>
      <p:ext uri="{C676402C-5697-4E1C-873F-D02D1690AC5C}">
        <p15:threadingInfo xmlns:p15="http://schemas.microsoft.com/office/powerpoint/2012/main" timeZoneBias="-6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4" dt="2020-11-10T13:49:24.209" idx="7">
    <p:pos x="10" y="10"/>
    <p:text>Matthes Question: Why do we need Privacy Preserving NLP? Give me some use cases!</p:text>
    <p:extLst>
      <p:ext uri="{C676402C-5697-4E1C-873F-D02D1690AC5C}">
        <p15:threadingInfo xmlns:p15="http://schemas.microsoft.com/office/powerpoint/2012/main" timeZoneBias="-60"/>
      </p:ext>
    </p:extLst>
  </p:cm>
  <p:cm authorId="4" dt="2021-02-26T12:32:05.637" idx="19">
    <p:pos x="146" y="146"/>
    <p:text>Summary of all sources, year --&gt; showing that topic rised recently, university it was from which country are interested. </p:text>
    <p:extLst>
      <p:ext uri="{C676402C-5697-4E1C-873F-D02D1690AC5C}">
        <p15:threadingInfo xmlns:p15="http://schemas.microsoft.com/office/powerpoint/2012/main" timeZoneBias="-60"/>
      </p:ext>
    </p:extLst>
  </p:cm>
  <p:cm authorId="4" dt="2021-02-26T12:44:18.051" idx="20">
    <p:pos x="146" y="282"/>
    <p:text>DP NLP is a subtopic!</p:text>
    <p:extLst>
      <p:ext uri="{C676402C-5697-4E1C-873F-D02D1690AC5C}">
        <p15:threadingInfo xmlns:p15="http://schemas.microsoft.com/office/powerpoint/2012/main" timeZoneBias="-60">
          <p15:parentCm authorId="4" idx="19"/>
        </p15:threadingInfo>
      </p:ext>
    </p:extLst>
  </p:cm>
  <p:cm authorId="4" dt="2021-02-26T12:47:23.181" idx="21">
    <p:pos x="282" y="282"/>
    <p:text/>
    <p:extLst>
      <p:ext uri="{C676402C-5697-4E1C-873F-D02D1690AC5C}">
        <p15:threadingInfo xmlns:p15="http://schemas.microsoft.com/office/powerpoint/2012/main" timeZoneBias="-6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4" dt="2021-03-07T13:36:43.492" idx="49">
    <p:pos x="10" y="10"/>
    <p:text>Use an excel diagram tool.  </p:text>
    <p:extLst>
      <p:ext uri="{C676402C-5697-4E1C-873F-D02D1690AC5C}">
        <p15:threadingInfo xmlns:p15="http://schemas.microsoft.com/office/powerpoint/2012/main" timeZoneBias="-6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4" dt="2021-03-07T13:36:43.492" idx="49">
    <p:pos x="10" y="10"/>
    <p:text>Use an excel diagram tool.  </p:text>
    <p:extLst>
      <p:ext uri="{C676402C-5697-4E1C-873F-D02D1690AC5C}">
        <p15:threadingInfo xmlns:p15="http://schemas.microsoft.com/office/powerpoint/2012/main" timeZoneBias="-6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4" dt="2020-11-10T13:49:24.209" idx="7">
    <p:pos x="10" y="10"/>
    <p:text>Matthes Question: Why do we need Privacy Preserving NLP? Give me some use cases!</p:text>
    <p:extLst>
      <p:ext uri="{C676402C-5697-4E1C-873F-D02D1690AC5C}">
        <p15:threadingInfo xmlns:p15="http://schemas.microsoft.com/office/powerpoint/2012/main" timeZoneBias="-60"/>
      </p:ext>
    </p:extLst>
  </p:cm>
  <p:cm authorId="4" dt="2021-02-26T12:49:30.506" idx="22">
    <p:pos x="146" y="146"/>
    <p:text>Hard to define the criteria </p:text>
    <p:extLst>
      <p:ext uri="{C676402C-5697-4E1C-873F-D02D1690AC5C}">
        <p15:threadingInfo xmlns:p15="http://schemas.microsoft.com/office/powerpoint/2012/main" timeZoneBias="-60"/>
      </p:ext>
    </p:extLst>
  </p:cm>
  <p:cm authorId="4" dt="2021-03-05T14:05:46.950" idx="47">
    <p:pos x="3084" y="1196"/>
    <p:text>More specific, how many more?  Word embeddings and privacy since they are the main problem.</p:text>
    <p:extLst>
      <p:ext uri="{C676402C-5697-4E1C-873F-D02D1690AC5C}">
        <p15:threadingInfo xmlns:p15="http://schemas.microsoft.com/office/powerpoint/2012/main" timeZoneBias="-6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4" dt="2021-02-19T13:27:55.364" idx="14">
    <p:pos x="10" y="10"/>
    <p:text>Ideally, show statistics which show how many used approach XYZ and so on....</p:text>
    <p:extLst>
      <p:ext uri="{C676402C-5697-4E1C-873F-D02D1690AC5C}">
        <p15:threadingInfo xmlns:p15="http://schemas.microsoft.com/office/powerpoint/2012/main" timeZoneBias="-60"/>
      </p:ext>
    </p:extLst>
  </p:cm>
  <p:cm authorId="4" dt="2021-02-19T13:30:49.003" idx="15">
    <p:pos x="146" y="146"/>
    <p:text>What challenges are addressed in the paper abstracts. </p:text>
    <p:extLst>
      <p:ext uri="{C676402C-5697-4E1C-873F-D02D1690AC5C}">
        <p15:threadingInfo xmlns:p15="http://schemas.microsoft.com/office/powerpoint/2012/main" timeZoneBias="-60"/>
      </p:ext>
    </p:extLst>
  </p:cm>
  <p:cm authorId="4" dt="2021-03-03T13:29:55.652" idx="28">
    <p:pos x="282" y="282"/>
    <p:text>Matthes: Why do we need privacy in NLP?</p:text>
    <p:extLst>
      <p:ext uri="{C676402C-5697-4E1C-873F-D02D1690AC5C}">
        <p15:threadingInfo xmlns:p15="http://schemas.microsoft.com/office/powerpoint/2012/main" timeZoneBias="-6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4" dt="2021-03-05T12:45:57.687" idx="39">
    <p:pos x="5048" y="2044"/>
    <p:text>Roberta -&gt; Facebook more private than older ones like GloVe, Word2Vec(the worst regarding privacy) </p:text>
    <p:extLst>
      <p:ext uri="{C676402C-5697-4E1C-873F-D02D1690AC5C}">
        <p15:threadingInfo xmlns:p15="http://schemas.microsoft.com/office/powerpoint/2012/main" timeZoneBias="-60"/>
      </p:ext>
    </p:extLst>
  </p:cm>
  <p:cm authorId="4" dt="2021-03-05T13:55:28.207" idx="45">
    <p:pos x="2520" y="230"/>
    <p:text>Mention the other papers not used within the hundred papers (include this to one of the slides - search query slide)</p:text>
    <p:extLst>
      <p:ext uri="{C676402C-5697-4E1C-873F-D02D1690AC5C}">
        <p15:threadingInfo xmlns:p15="http://schemas.microsoft.com/office/powerpoint/2012/main" timeZoneBias="-60"/>
      </p:ext>
    </p:extLst>
  </p:cm>
  <p:cm authorId="4" dt="2021-03-05T13:58:55.139" idx="46">
    <p:pos x="6999" y="1753"/>
    <p:text>Group the papers somehow, wider categories. </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1-03-07T13:40:48.217" idx="50">
    <p:pos x="10" y="10"/>
    <p:text>Keep in mind to link it to our topic. </p:text>
    <p:extLst>
      <p:ext uri="{C676402C-5697-4E1C-873F-D02D1690AC5C}">
        <p15:threadingInfo xmlns:p15="http://schemas.microsoft.com/office/powerpoint/2012/main" timeZoneBias="-60"/>
      </p:ext>
    </p:extLst>
  </p:cm>
  <p:cm authorId="4" dt="2021-03-07T19:08:17.233" idx="53">
    <p:pos x="10" y="146"/>
    <p:text>All of those key privacy issues work with data written in "natural language".</p:text>
    <p:extLst>
      <p:ext uri="{C676402C-5697-4E1C-873F-D02D1690AC5C}">
        <p15:threadingInfo xmlns:p15="http://schemas.microsoft.com/office/powerpoint/2012/main" timeZoneBias="-60">
          <p15:parentCm authorId="4" idx="50"/>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4" dt="2021-03-07T19:44:07.541" idx="54">
    <p:pos x="10" y="10"/>
    <p:text>Not just the amount of data which is collected is overwhelming but also the amount of different varieties!</p:text>
    <p:extLst>
      <p:ext uri="{C676402C-5697-4E1C-873F-D02D1690AC5C}">
        <p15:threadingInfo xmlns:p15="http://schemas.microsoft.com/office/powerpoint/2012/main" timeZoneBias="-60"/>
      </p:ext>
    </p:extLst>
  </p:cm>
  <p:cm authorId="4" dt="2021-03-08T11:11:08.961" idx="55">
    <p:pos x="146" y="146"/>
    <p:text>Especially now in the times of corona the amount of data is increasing and everything happens online. Meetings via Skype, BBB and zoom.....</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4" dt="2021-03-05T12:17:36.242" idx="36">
    <p:pos x="4840" y="1998"/>
    <p:text>Try to explain it more.</p:text>
    <p:extLst>
      <p:ext uri="{C676402C-5697-4E1C-873F-D02D1690AC5C}">
        <p15:threadingInfo xmlns:p15="http://schemas.microsoft.com/office/powerpoint/2012/main" timeZoneBias="-60"/>
      </p:ext>
    </p:extLst>
  </p:cm>
  <p:cm authorId="4" dt="2021-03-05T13:12:21.363" idx="42">
    <p:pos x="7157" y="1620"/>
    <p:text>Alexandra: Formualte in a more general way: then give the example, word embeddings great three to privacy
- use the current point as an sub point or an example in the presentation.  maybe some more bullet points. </p:text>
    <p:extLst>
      <p:ext uri="{C676402C-5697-4E1C-873F-D02D1690AC5C}">
        <p15:threadingInfo xmlns:p15="http://schemas.microsoft.com/office/powerpoint/2012/main" timeZoneBias="-60"/>
      </p:ext>
    </p:extLst>
  </p:cm>
  <p:cm authorId="4" dt="2021-03-07T13:52:08.038" idx="51">
    <p:pos x="10" y="10"/>
    <p:text>Make the connection to PP NLP</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4" dt="2021-03-07T13:52:53.251" idx="52">
    <p:pos x="10" y="10"/>
    <p:text>Contracts for legal context</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4" dt="2020-11-10T13:29:20.502" idx="3">
    <p:pos x="10" y="10"/>
    <p:text>Santi: Very open Question (RQ3)?</p:text>
    <p:extLst>
      <p:ext uri="{C676402C-5697-4E1C-873F-D02D1690AC5C}">
        <p15:threadingInfo xmlns:p15="http://schemas.microsoft.com/office/powerpoint/2012/main" timeZoneBias="-60"/>
      </p:ext>
    </p:extLst>
  </p:cm>
  <p:cm authorId="4" dt="2020-11-10T13:35:13.651" idx="4">
    <p:pos x="146" y="146"/>
    <p:text>Search in TUM library with the title: "Evidence-Based Software Engineering And Systematic Reviews"</p:text>
    <p:extLst>
      <p:ext uri="{C676402C-5697-4E1C-873F-D02D1690AC5C}">
        <p15:threadingInfo xmlns:p15="http://schemas.microsoft.com/office/powerpoint/2012/main" timeZoneBias="-60"/>
      </p:ext>
    </p:extLst>
  </p:cm>
  <p:cm authorId="4" dt="2020-11-10T13:38:34.991" idx="5">
    <p:pos x="282" y="282"/>
    <p:text>Link to library: https://www-ub-tum-de.eaccess.ub.tum.de/opac</p:text>
    <p:extLst>
      <p:ext uri="{C676402C-5697-4E1C-873F-D02D1690AC5C}">
        <p15:threadingInfo xmlns:p15="http://schemas.microsoft.com/office/powerpoint/2012/main" timeZoneBias="-60"/>
      </p:ext>
    </p:extLst>
  </p:cm>
  <p:cm authorId="4" dt="2020-11-10T13:44:45.840" idx="6">
    <p:pos x="418" y="418"/>
    <p:text>Maybe interesting to get the opinion from industry, but in the later stage of the thesis when there is a better overview to show. </p:text>
    <p:extLst>
      <p:ext uri="{C676402C-5697-4E1C-873F-D02D1690AC5C}">
        <p15:threadingInfo xmlns:p15="http://schemas.microsoft.com/office/powerpoint/2012/main" timeZoneBias="-60"/>
      </p:ext>
    </p:extLst>
  </p:cm>
  <p:cm authorId="4" dt="2021-03-05T12:26:29.505" idx="38">
    <p:pos x="554" y="554"/>
    <p:text>Stephen: "As long a NLP task is done then it is NLP"</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4" dt="2021-02-19T13:33:26.114" idx="17">
    <p:pos x="10" y="10"/>
    <p:text>Be more specific with your methodology, inclusion exclusion criteria. </p:text>
    <p:extLst>
      <p:ext uri="{C676402C-5697-4E1C-873F-D02D1690AC5C}">
        <p15:threadingInfo xmlns:p15="http://schemas.microsoft.com/office/powerpoint/2012/main" timeZoneBias="-60"/>
      </p:ext>
    </p:extLst>
  </p:cm>
  <p:cm authorId="4" dt="2021-02-26T12:22:49.068" idx="18">
    <p:pos x="146" y="146"/>
    <p:text>Nobody reads the chart per se</p:text>
    <p:extLst>
      <p:ext uri="{C676402C-5697-4E1C-873F-D02D1690AC5C}">
        <p15:threadingInfo xmlns:p15="http://schemas.microsoft.com/office/powerpoint/2012/main" timeZoneBias="-60"/>
      </p:ext>
    </p:extLst>
  </p:cm>
  <p:cm authorId="4" dt="2021-03-03T13:39:14.484" idx="31">
    <p:pos x="282" y="282"/>
    <p:text>Mapping study is something very specific! Adjust the diagram with Petersen Paper!</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4" dt="2020-11-10T13:49:24.209" idx="7">
    <p:pos x="10" y="10"/>
    <p:text>Matthes Question: Why do we need Privacy Preserving NLP? Give me some use cases!</p:text>
    <p:extLst>
      <p:ext uri="{C676402C-5697-4E1C-873F-D02D1690AC5C}">
        <p15:threadingInfo xmlns:p15="http://schemas.microsoft.com/office/powerpoint/2012/main" timeZoneBias="-60"/>
      </p:ext>
    </p:extLst>
  </p:cm>
  <p:cm authorId="4" dt="2021-03-03T13:41:33.941" idx="32">
    <p:pos x="146" y="146"/>
    <p:text>Give all the numbers to the audience! Describe what you did! </p:text>
    <p:extLst>
      <p:ext uri="{C676402C-5697-4E1C-873F-D02D1690AC5C}">
        <p15:threadingInfo xmlns:p15="http://schemas.microsoft.com/office/powerpoint/2012/main" timeZoneBias="-60"/>
      </p:ext>
    </p:extLst>
  </p:cm>
  <p:cm authorId="4" dt="2021-03-03T13:43:33.965" idx="33">
    <p:pos x="282" y="282"/>
    <p:text>Make the search process as interesting as possible! </p:text>
    <p:extLst>
      <p:ext uri="{C676402C-5697-4E1C-873F-D02D1690AC5C}">
        <p15:threadingInfo xmlns:p15="http://schemas.microsoft.com/office/powerpoint/2012/main" timeZoneBias="-6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4" dt="2020-11-10T13:49:24.209" idx="7">
    <p:pos x="10" y="10"/>
    <p:text>Matthes Question: Why do we need Privacy Preserving NLP? Give me some use cases!</p:text>
    <p:extLst>
      <p:ext uri="{C676402C-5697-4E1C-873F-D02D1690AC5C}">
        <p15:threadingInfo xmlns:p15="http://schemas.microsoft.com/office/powerpoint/2012/main" timeZoneBias="-60"/>
      </p:ext>
    </p:extLst>
  </p:cm>
  <p:cm authorId="4" dt="2021-03-03T13:41:33.941" idx="32">
    <p:pos x="219" y="9"/>
    <p:text>Give all the numbers to the audience! Describe what you did! </p:text>
    <p:extLst>
      <p:ext uri="{C676402C-5697-4E1C-873F-D02D1690AC5C}">
        <p15:threadingInfo xmlns:p15="http://schemas.microsoft.com/office/powerpoint/2012/main" timeZoneBias="-60"/>
      </p:ext>
    </p:extLst>
  </p:cm>
  <p:cm authorId="4" dt="2021-03-03T13:43:33.965" idx="33">
    <p:pos x="437" y="8"/>
    <p:text>Make the search process as interesting as possible! </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10</a:t>
            </a:fld>
            <a:endParaRPr lang="de-DE" dirty="0"/>
          </a:p>
        </p:txBody>
      </p:sp>
    </p:spTree>
    <p:extLst>
      <p:ext uri="{BB962C8B-B14F-4D97-AF65-F5344CB8AC3E}">
        <p14:creationId xmlns:p14="http://schemas.microsoft.com/office/powerpoint/2010/main" val="2768531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11</a:t>
            </a:fld>
            <a:endParaRPr lang="de-DE" dirty="0"/>
          </a:p>
        </p:txBody>
      </p:sp>
    </p:spTree>
    <p:extLst>
      <p:ext uri="{BB962C8B-B14F-4D97-AF65-F5344CB8AC3E}">
        <p14:creationId xmlns:p14="http://schemas.microsoft.com/office/powerpoint/2010/main" val="3628727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12</a:t>
            </a:fld>
            <a:endParaRPr lang="de-DE" dirty="0"/>
          </a:p>
        </p:txBody>
      </p:sp>
    </p:spTree>
    <p:extLst>
      <p:ext uri="{BB962C8B-B14F-4D97-AF65-F5344CB8AC3E}">
        <p14:creationId xmlns:p14="http://schemas.microsoft.com/office/powerpoint/2010/main" val="19462423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13</a:t>
            </a:fld>
            <a:endParaRPr lang="de-DE" dirty="0"/>
          </a:p>
        </p:txBody>
      </p:sp>
    </p:spTree>
    <p:extLst>
      <p:ext uri="{BB962C8B-B14F-4D97-AF65-F5344CB8AC3E}">
        <p14:creationId xmlns:p14="http://schemas.microsoft.com/office/powerpoint/2010/main" val="73318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14</a:t>
            </a:fld>
            <a:endParaRPr lang="de-DE" dirty="0"/>
          </a:p>
        </p:txBody>
      </p:sp>
    </p:spTree>
    <p:extLst>
      <p:ext uri="{BB962C8B-B14F-4D97-AF65-F5344CB8AC3E}">
        <p14:creationId xmlns:p14="http://schemas.microsoft.com/office/powerpoint/2010/main" val="3990250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15</a:t>
            </a:fld>
            <a:endParaRPr lang="de-DE" dirty="0"/>
          </a:p>
        </p:txBody>
      </p:sp>
    </p:spTree>
    <p:extLst>
      <p:ext uri="{BB962C8B-B14F-4D97-AF65-F5344CB8AC3E}">
        <p14:creationId xmlns:p14="http://schemas.microsoft.com/office/powerpoint/2010/main" val="2054790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16</a:t>
            </a:fld>
            <a:endParaRPr lang="de-DE" dirty="0"/>
          </a:p>
        </p:txBody>
      </p:sp>
    </p:spTree>
    <p:extLst>
      <p:ext uri="{BB962C8B-B14F-4D97-AF65-F5344CB8AC3E}">
        <p14:creationId xmlns:p14="http://schemas.microsoft.com/office/powerpoint/2010/main" val="30296669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17</a:t>
            </a:fld>
            <a:endParaRPr lang="de-DE" dirty="0"/>
          </a:p>
        </p:txBody>
      </p:sp>
    </p:spTree>
    <p:extLst>
      <p:ext uri="{BB962C8B-B14F-4D97-AF65-F5344CB8AC3E}">
        <p14:creationId xmlns:p14="http://schemas.microsoft.com/office/powerpoint/2010/main" val="3545746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18</a:t>
            </a:fld>
            <a:endParaRPr lang="de-DE" dirty="0"/>
          </a:p>
        </p:txBody>
      </p:sp>
    </p:spTree>
    <p:extLst>
      <p:ext uri="{BB962C8B-B14F-4D97-AF65-F5344CB8AC3E}">
        <p14:creationId xmlns:p14="http://schemas.microsoft.com/office/powerpoint/2010/main" val="1086125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19</a:t>
            </a:fld>
            <a:endParaRPr lang="de-DE" dirty="0"/>
          </a:p>
        </p:txBody>
      </p:sp>
    </p:spTree>
    <p:extLst>
      <p:ext uri="{BB962C8B-B14F-4D97-AF65-F5344CB8AC3E}">
        <p14:creationId xmlns:p14="http://schemas.microsoft.com/office/powerpoint/2010/main" val="2617035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20</a:t>
            </a:fld>
            <a:endParaRPr lang="de-DE" dirty="0"/>
          </a:p>
        </p:txBody>
      </p:sp>
    </p:spTree>
    <p:extLst>
      <p:ext uri="{BB962C8B-B14F-4D97-AF65-F5344CB8AC3E}">
        <p14:creationId xmlns:p14="http://schemas.microsoft.com/office/powerpoint/2010/main" val="19885696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21</a:t>
            </a:fld>
            <a:endParaRPr lang="de-DE" dirty="0"/>
          </a:p>
        </p:txBody>
      </p:sp>
    </p:spTree>
    <p:extLst>
      <p:ext uri="{BB962C8B-B14F-4D97-AF65-F5344CB8AC3E}">
        <p14:creationId xmlns:p14="http://schemas.microsoft.com/office/powerpoint/2010/main" val="34874172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22</a:t>
            </a:fld>
            <a:endParaRPr lang="de-DE" dirty="0"/>
          </a:p>
        </p:txBody>
      </p:sp>
    </p:spTree>
    <p:extLst>
      <p:ext uri="{BB962C8B-B14F-4D97-AF65-F5344CB8AC3E}">
        <p14:creationId xmlns:p14="http://schemas.microsoft.com/office/powerpoint/2010/main" val="320775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23</a:t>
            </a:fld>
            <a:endParaRPr lang="de-DE" dirty="0"/>
          </a:p>
        </p:txBody>
      </p:sp>
    </p:spTree>
    <p:extLst>
      <p:ext uri="{BB962C8B-B14F-4D97-AF65-F5344CB8AC3E}">
        <p14:creationId xmlns:p14="http://schemas.microsoft.com/office/powerpoint/2010/main" val="20598055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24</a:t>
            </a:fld>
            <a:endParaRPr lang="de-DE" dirty="0"/>
          </a:p>
        </p:txBody>
      </p:sp>
    </p:spTree>
    <p:extLst>
      <p:ext uri="{BB962C8B-B14F-4D97-AF65-F5344CB8AC3E}">
        <p14:creationId xmlns:p14="http://schemas.microsoft.com/office/powerpoint/2010/main" val="39686434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25</a:t>
            </a:fld>
            <a:endParaRPr lang="de-DE" dirty="0"/>
          </a:p>
        </p:txBody>
      </p:sp>
    </p:spTree>
    <p:extLst>
      <p:ext uri="{BB962C8B-B14F-4D97-AF65-F5344CB8AC3E}">
        <p14:creationId xmlns:p14="http://schemas.microsoft.com/office/powerpoint/2010/main" val="38550338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26</a:t>
            </a:fld>
            <a:endParaRPr lang="de-DE" dirty="0"/>
          </a:p>
        </p:txBody>
      </p:sp>
    </p:spTree>
    <p:extLst>
      <p:ext uri="{BB962C8B-B14F-4D97-AF65-F5344CB8AC3E}">
        <p14:creationId xmlns:p14="http://schemas.microsoft.com/office/powerpoint/2010/main" val="33741236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27</a:t>
            </a:fld>
            <a:endParaRPr lang="de-DE" dirty="0"/>
          </a:p>
        </p:txBody>
      </p:sp>
    </p:spTree>
    <p:extLst>
      <p:ext uri="{BB962C8B-B14F-4D97-AF65-F5344CB8AC3E}">
        <p14:creationId xmlns:p14="http://schemas.microsoft.com/office/powerpoint/2010/main" val="3342586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28</a:t>
            </a:fld>
            <a:endParaRPr lang="de-DE" dirty="0"/>
          </a:p>
        </p:txBody>
      </p:sp>
    </p:spTree>
    <p:extLst>
      <p:ext uri="{BB962C8B-B14F-4D97-AF65-F5344CB8AC3E}">
        <p14:creationId xmlns:p14="http://schemas.microsoft.com/office/powerpoint/2010/main" val="28014733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Wingdings" pitchFamily="2" charset="2"/>
              <a:buChar char="§"/>
            </a:pPr>
            <a:r>
              <a:rPr lang="en-US" dirty="0">
                <a:latin typeface="Arial" pitchFamily="34" charset="0"/>
              </a:rPr>
              <a:t>Data used for training can be reverse engineered</a:t>
            </a:r>
          </a:p>
          <a:p>
            <a:pPr marL="742950" lvl="1" indent="-285750">
              <a:buFont typeface="Wingdings" pitchFamily="2" charset="2"/>
              <a:buChar char="§"/>
            </a:pPr>
            <a:r>
              <a:rPr lang="en-US" dirty="0">
                <a:latin typeface="Arial" pitchFamily="34" charset="0"/>
              </a:rPr>
              <a:t>ML for health diagnosis shouldn’t memorize the name of a patient (or other privacy sensitive data)</a:t>
            </a:r>
          </a:p>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29</a:t>
            </a:fld>
            <a:endParaRPr lang="de-DE" dirty="0"/>
          </a:p>
        </p:txBody>
      </p:sp>
    </p:spTree>
    <p:extLst>
      <p:ext uri="{BB962C8B-B14F-4D97-AF65-F5344CB8AC3E}">
        <p14:creationId xmlns:p14="http://schemas.microsoft.com/office/powerpoint/2010/main" val="130625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41587115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30</a:t>
            </a:fld>
            <a:endParaRPr lang="de-DE" dirty="0"/>
          </a:p>
        </p:txBody>
      </p:sp>
    </p:spTree>
    <p:extLst>
      <p:ext uri="{BB962C8B-B14F-4D97-AF65-F5344CB8AC3E}">
        <p14:creationId xmlns:p14="http://schemas.microsoft.com/office/powerpoint/2010/main" val="9446504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31</a:t>
            </a:fld>
            <a:endParaRPr lang="de-DE" dirty="0"/>
          </a:p>
        </p:txBody>
      </p:sp>
    </p:spTree>
    <p:extLst>
      <p:ext uri="{BB962C8B-B14F-4D97-AF65-F5344CB8AC3E}">
        <p14:creationId xmlns:p14="http://schemas.microsoft.com/office/powerpoint/2010/main" val="1340847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AU" dirty="0"/>
              <a:t>Search query through data bases. </a:t>
            </a:r>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32</a:t>
            </a:fld>
            <a:endParaRPr lang="de-DE" dirty="0"/>
          </a:p>
        </p:txBody>
      </p:sp>
    </p:spTree>
    <p:extLst>
      <p:ext uri="{BB962C8B-B14F-4D97-AF65-F5344CB8AC3E}">
        <p14:creationId xmlns:p14="http://schemas.microsoft.com/office/powerpoint/2010/main" val="26602161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33</a:t>
            </a:fld>
            <a:endParaRPr lang="de-DE" dirty="0"/>
          </a:p>
        </p:txBody>
      </p:sp>
    </p:spTree>
    <p:extLst>
      <p:ext uri="{BB962C8B-B14F-4D97-AF65-F5344CB8AC3E}">
        <p14:creationId xmlns:p14="http://schemas.microsoft.com/office/powerpoint/2010/main" val="2548826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34</a:t>
            </a:fld>
            <a:endParaRPr lang="de-DE" dirty="0"/>
          </a:p>
        </p:txBody>
      </p:sp>
    </p:spTree>
    <p:extLst>
      <p:ext uri="{BB962C8B-B14F-4D97-AF65-F5344CB8AC3E}">
        <p14:creationId xmlns:p14="http://schemas.microsoft.com/office/powerpoint/2010/main" val="36485472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35</a:t>
            </a:fld>
            <a:endParaRPr lang="de-DE" dirty="0"/>
          </a:p>
        </p:txBody>
      </p:sp>
    </p:spTree>
    <p:extLst>
      <p:ext uri="{BB962C8B-B14F-4D97-AF65-F5344CB8AC3E}">
        <p14:creationId xmlns:p14="http://schemas.microsoft.com/office/powerpoint/2010/main" val="6472441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36</a:t>
            </a:fld>
            <a:endParaRPr lang="de-DE" dirty="0"/>
          </a:p>
        </p:txBody>
      </p:sp>
    </p:spTree>
    <p:extLst>
      <p:ext uri="{BB962C8B-B14F-4D97-AF65-F5344CB8AC3E}">
        <p14:creationId xmlns:p14="http://schemas.microsoft.com/office/powerpoint/2010/main" val="2364188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4065959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872475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6</a:t>
            </a:fld>
            <a:endParaRPr lang="de-DE" dirty="0"/>
          </a:p>
        </p:txBody>
      </p:sp>
    </p:spTree>
    <p:extLst>
      <p:ext uri="{BB962C8B-B14F-4D97-AF65-F5344CB8AC3E}">
        <p14:creationId xmlns:p14="http://schemas.microsoft.com/office/powerpoint/2010/main" val="43013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7</a:t>
            </a:fld>
            <a:endParaRPr lang="de-DE" dirty="0"/>
          </a:p>
        </p:txBody>
      </p:sp>
    </p:spTree>
    <p:extLst>
      <p:ext uri="{BB962C8B-B14F-4D97-AF65-F5344CB8AC3E}">
        <p14:creationId xmlns:p14="http://schemas.microsoft.com/office/powerpoint/2010/main" val="289150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607540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9</a:t>
            </a:fld>
            <a:endParaRPr lang="de-DE" dirty="0"/>
          </a:p>
        </p:txBody>
      </p:sp>
    </p:spTree>
    <p:extLst>
      <p:ext uri="{BB962C8B-B14F-4D97-AF65-F5344CB8AC3E}">
        <p14:creationId xmlns:p14="http://schemas.microsoft.com/office/powerpoint/2010/main" val="2556823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431372" y="4211796"/>
            <a:ext cx="1143284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pl-PL"/>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080321 Jedrzejewski PP NLP</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pl-PL"/>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080321 Jedrzejewski PP NLP</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pl-PL"/>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080321 Jedrzejewski PP NLP</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pl-PL"/>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080321 Jedrzejewski PP NLP</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pl-PL"/>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080321 Jedrzejewski PP NLP</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pl-PL"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080321 Jedrzejewski PP NLP</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pl-PL"/>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080321 Jedrzejewski PP NLP</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pl-PL"/>
              <a:t>© sebis</a:t>
            </a:r>
            <a:endParaRPr lang="en-US" dirty="0"/>
          </a:p>
        </p:txBody>
      </p:sp>
      <p:sp>
        <p:nvSpPr>
          <p:cNvPr id="4" name="Fußzeilenplatzhalter 3"/>
          <p:cNvSpPr>
            <a:spLocks noGrp="1"/>
          </p:cNvSpPr>
          <p:nvPr>
            <p:ph type="ftr" sz="quarter" idx="11"/>
          </p:nvPr>
        </p:nvSpPr>
        <p:spPr/>
        <p:txBody>
          <a:bodyPr/>
          <a:lstStyle/>
          <a:p>
            <a:pPr>
              <a:defRPr/>
            </a:pPr>
            <a:r>
              <a:rPr lang="en-US"/>
              <a:t>080321 Jedrzejewski PP NLP</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pl-PL"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080321 Jedrzejewski PP NLP</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userpages.uni-koblenz.de/~laemmel/esecourse/slides/sm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comments" Target="../comments/comment7.xml"/><Relationship Id="rId4" Type="http://schemas.openxmlformats.org/officeDocument/2006/relationships/hyperlink" Target="https://www.scienceopen.com/document_file/5c16e1ce-c17c-4035-b7db-080757194d49/ScienceOpen/001_Petersen.pdf" TargetMode="Externa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omments" Target="../comments/commen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omments" Target="../comments/commen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omments" Target="../comments/commen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omments" Target="../comments/comment13.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online.visual-paradigm.com/diagrams/features/gantt-chart-too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comments" Target="../comments/comment15.xml"/><Relationship Id="rId3" Type="http://schemas.openxmlformats.org/officeDocument/2006/relationships/hyperlink" Target="http://ceur-ws.org/Vol-2573/PrivateNLP_Paper2.pdf" TargetMode="External"/><Relationship Id="rId7" Type="http://schemas.openxmlformats.org/officeDocument/2006/relationships/hyperlink" Target="https://medium.com/privacy-preserving-natural-language-processing/differentially-private-natural-language-processing-4f18912c5de0"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s://dl.acm.org/doi/pdf/10.1145/3397271.3401260?casa_token=rwKUpZondNwAAAAA:-TnAuOiiGrlI6Y2Exiw0DHwNYz-g0MiTTohzS8dxVN6TwSnMBgKhbUKG7Kzn-IgySvyoPD3QTWDvaQ" TargetMode="External"/><Relationship Id="rId5" Type="http://schemas.openxmlformats.org/officeDocument/2006/relationships/hyperlink" Target="https://arxiv.org/pdf/1910.08917.pdf" TargetMode="External"/><Relationship Id="rId4" Type="http://schemas.openxmlformats.org/officeDocument/2006/relationships/hyperlink" Target="http://ceur-ws.org/Vol-2573/PrivateNLP_Paper3.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rivacyrights.org/resources/privacy-today-review-current-issu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omments" Target="../comments/commen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hyperlink" Target="https://medium.com/privacy-preserving-natural-language-processing/a-brief-overview-of-data-privacy-preserving-software-methods-46db9913bd78"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edium.com/privacy-preserving-natural-language-processing/a-brief-overview-of-data-privacy-preserving-software-methods-46db9913bd78"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journalijar.com/uploads/78_IJAR-13478.pd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ieeexplore.ieee.org/document/9099258"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scribbr.com/research-paper/outline/"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matthes.in.tum.de/pages/ste22z023rd3/BEAMS"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wwwmatthes.in.tum.de/pages/co7fr625vwih/Ha13g-Current-Tool-Support-for-Metrics-in-Enterprise-Architecture-Management" TargetMode="External"/><Relationship Id="rId5" Type="http://schemas.openxmlformats.org/officeDocument/2006/relationships/hyperlink" Target="https://wwwmatthes.in.tum.de/pages/19kw70p0u5vwv/EAM-KPI-Catalog" TargetMode="External"/><Relationship Id="rId4" Type="http://schemas.openxmlformats.org/officeDocument/2006/relationships/hyperlink" Target="https://wwwmatthes.in.tum.de/pages/3b4t6l34g936/EAM-Pattern-Catalog"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seagate.com/files/www-content/our-story/trends/files/idc-seagate-dataage-whitepaper.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omments" Target="../comments/commen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www.varonis.com/blog/data-breach-statistic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www.jmir.org/2020/7/e18055/" TargetMode="External"/><Relationship Id="rId7" Type="http://schemas.openxmlformats.org/officeDocument/2006/relationships/comments" Target="../comments/comment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ietresearch.onlinelibrary.wiley.com/doi/pdf/10.1049/iet-spr.2016.0731" TargetMode="External"/><Relationship Id="rId5" Type="http://schemas.openxmlformats.org/officeDocument/2006/relationships/hyperlink" Target="https://content.iospress.com/articles/journal-of-intelligent-and-fuzzy-systems/ifs181231" TargetMode="External"/><Relationship Id="rId4" Type="http://schemas.openxmlformats.org/officeDocument/2006/relationships/hyperlink" Target="https://arxiv.org/pdf/1806.03384.pdf" TargetMode="Externa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ceur-ws.org/Vol-2573/PrivateNLP_Paper3.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ceur-ws.org/Vol-2573/PrivateNLP_Paper2.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371" y="3076976"/>
            <a:ext cx="11432843" cy="1141439"/>
          </a:xfrm>
        </p:spPr>
        <p:txBody>
          <a:bodyPr/>
          <a:lstStyle/>
          <a:p>
            <a:r>
              <a:rPr lang="pl-PL" dirty="0" err="1"/>
              <a:t>Privacy-Preserving</a:t>
            </a:r>
            <a:r>
              <a:rPr lang="pl-PL" dirty="0"/>
              <a:t> Natural Language Processing: A </a:t>
            </a:r>
            <a:r>
              <a:rPr lang="pl-PL" dirty="0" err="1"/>
              <a:t>Systematic</a:t>
            </a:r>
            <a:r>
              <a:rPr lang="pl-PL" dirty="0"/>
              <a:t> </a:t>
            </a:r>
            <a:r>
              <a:rPr lang="pl-PL" dirty="0" err="1"/>
              <a:t>Mapping</a:t>
            </a:r>
            <a:r>
              <a:rPr lang="pl-PL" dirty="0"/>
              <a:t> </a:t>
            </a:r>
            <a:r>
              <a:rPr lang="pl-PL" dirty="0" err="1"/>
              <a:t>Study</a:t>
            </a:r>
            <a:endParaRPr lang="en-US" dirty="0"/>
          </a:p>
        </p:txBody>
      </p:sp>
      <p:sp>
        <p:nvSpPr>
          <p:cNvPr id="16" name="Textplatzhalter 15"/>
          <p:cNvSpPr>
            <a:spLocks noGrp="1"/>
          </p:cNvSpPr>
          <p:nvPr>
            <p:ph type="body" sz="quarter" idx="10"/>
          </p:nvPr>
        </p:nvSpPr>
        <p:spPr/>
        <p:txBody>
          <a:bodyPr/>
          <a:lstStyle/>
          <a:p>
            <a:r>
              <a:rPr lang="en-AU" dirty="0"/>
              <a:t>Felix </a:t>
            </a:r>
            <a:r>
              <a:rPr lang="en-AU" dirty="0" err="1"/>
              <a:t>Jedrzejewski</a:t>
            </a:r>
            <a:r>
              <a:rPr lang="en-AU" dirty="0"/>
              <a:t>, 08.03.2021, Master Thesis Kick-Off Presentation </a:t>
            </a:r>
          </a:p>
        </p:txBody>
      </p:sp>
    </p:spTree>
    <p:extLst>
      <p:ext uri="{BB962C8B-B14F-4D97-AF65-F5344CB8AC3E}">
        <p14:creationId xmlns:p14="http://schemas.microsoft.com/office/powerpoint/2010/main" val="168052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Thesis’ Goals</a:t>
            </a:r>
          </a:p>
        </p:txBody>
      </p:sp>
      <p:sp>
        <p:nvSpPr>
          <p:cNvPr id="3" name="Inhaltsplatzhalter 2"/>
          <p:cNvSpPr>
            <a:spLocks noGrp="1"/>
          </p:cNvSpPr>
          <p:nvPr>
            <p:ph idx="1"/>
          </p:nvPr>
        </p:nvSpPr>
        <p:spPr>
          <a:xfrm>
            <a:off x="334434" y="981076"/>
            <a:ext cx="11523133" cy="5400675"/>
          </a:xfrm>
        </p:spPr>
        <p:txBody>
          <a:bodyPr/>
          <a:lstStyle/>
          <a:p>
            <a:pPr lvl="1"/>
            <a:r>
              <a:rPr lang="en-US" dirty="0"/>
              <a:t>Propose a definition of Privacy-Preserving NLP</a:t>
            </a:r>
          </a:p>
          <a:p>
            <a:pPr lvl="1"/>
            <a:r>
              <a:rPr lang="en-US" dirty="0"/>
              <a:t>Summarization of the current state of Privacy-Preserving NLP</a:t>
            </a:r>
          </a:p>
          <a:p>
            <a:pPr lvl="1"/>
            <a:r>
              <a:rPr lang="en-US" dirty="0"/>
              <a:t>Categorization of current Privacy-Preserving NLP approaches</a:t>
            </a:r>
          </a:p>
          <a:p>
            <a:pPr lvl="1"/>
            <a:r>
              <a:rPr lang="en-US" dirty="0"/>
              <a:t>Pointing out the trends in Privacy-Preserving NLP </a:t>
            </a:r>
          </a:p>
          <a:p>
            <a:pPr lvl="1"/>
            <a:r>
              <a:rPr lang="en-US" dirty="0"/>
              <a:t>Identification of gaps in current research to propose areas for further investigation. </a:t>
            </a:r>
          </a:p>
          <a:p>
            <a:pPr marL="98425" lvl="1"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10</a:t>
            </a:fld>
            <a:endParaRPr lang="de-DE" dirty="0"/>
          </a:p>
        </p:txBody>
      </p:sp>
      <p:sp>
        <p:nvSpPr>
          <p:cNvPr id="8" name="Fußzeilenplatzhalter 4">
            <a:extLst>
              <a:ext uri="{FF2B5EF4-FFF2-40B4-BE49-F238E27FC236}">
                <a16:creationId xmlns:a16="http://schemas.microsoft.com/office/drawing/2014/main" id="{F21723FA-8D50-FE40-9086-DCE1D2D212B0}"/>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8828790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Research Questions</a:t>
            </a:r>
          </a:p>
        </p:txBody>
      </p:sp>
      <p:sp>
        <p:nvSpPr>
          <p:cNvPr id="3" name="Inhaltsplatzhalter 2"/>
          <p:cNvSpPr>
            <a:spLocks noGrp="1"/>
          </p:cNvSpPr>
          <p:nvPr>
            <p:ph idx="1"/>
          </p:nvPr>
        </p:nvSpPr>
        <p:spPr>
          <a:xfrm>
            <a:off x="334434" y="981076"/>
            <a:ext cx="11523133" cy="5400675"/>
          </a:xfrm>
        </p:spPr>
        <p:txBody>
          <a:bodyPr/>
          <a:lstStyle/>
          <a:p>
            <a:pPr marL="98425" lvl="1" indent="0">
              <a:buNone/>
            </a:pPr>
            <a:r>
              <a:rPr lang="en-US" dirty="0"/>
              <a:t>RQ1: What privacy-related challenges exist in the area of Natural Language Processing (NLP)?</a:t>
            </a:r>
          </a:p>
          <a:p>
            <a:pPr marL="98425" lvl="1" indent="0">
              <a:buNone/>
            </a:pPr>
            <a:endParaRPr lang="en-US" dirty="0"/>
          </a:p>
          <a:p>
            <a:pPr marL="98425" lvl="1" indent="0">
              <a:buNone/>
            </a:pPr>
            <a:r>
              <a:rPr lang="en-US" dirty="0"/>
              <a:t>RQ2: What approaches are used to preserve privacy in NLP tasks and how can they be classified?</a:t>
            </a:r>
          </a:p>
          <a:p>
            <a:pPr marL="98425" lvl="1" indent="0">
              <a:buNone/>
            </a:pPr>
            <a:endParaRPr lang="en-US" dirty="0"/>
          </a:p>
          <a:p>
            <a:pPr marL="98425" lvl="1" indent="0">
              <a:buNone/>
            </a:pPr>
            <a:r>
              <a:rPr lang="en-US" dirty="0"/>
              <a:t>RQ3: What are the current research gaps and possible future research directions in the area of privacy-preserving NLP?</a:t>
            </a:r>
          </a:p>
          <a:p>
            <a:pPr marL="98425" lvl="1"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11</a:t>
            </a:fld>
            <a:endParaRPr lang="de-DE" dirty="0"/>
          </a:p>
        </p:txBody>
      </p:sp>
      <p:sp>
        <p:nvSpPr>
          <p:cNvPr id="8" name="Fußzeilenplatzhalter 4">
            <a:extLst>
              <a:ext uri="{FF2B5EF4-FFF2-40B4-BE49-F238E27FC236}">
                <a16:creationId xmlns:a16="http://schemas.microsoft.com/office/drawing/2014/main" id="{D0696EC4-D4FF-B149-90BC-C520213DD3FB}"/>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323578567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Research Questions</a:t>
            </a:r>
          </a:p>
        </p:txBody>
      </p:sp>
      <p:sp>
        <p:nvSpPr>
          <p:cNvPr id="3" name="Inhaltsplatzhalter 2"/>
          <p:cNvSpPr>
            <a:spLocks noGrp="1"/>
          </p:cNvSpPr>
          <p:nvPr>
            <p:ph idx="1"/>
          </p:nvPr>
        </p:nvSpPr>
        <p:spPr>
          <a:xfrm>
            <a:off x="334434" y="981076"/>
            <a:ext cx="11523133" cy="5400675"/>
          </a:xfrm>
        </p:spPr>
        <p:txBody>
          <a:bodyPr/>
          <a:lstStyle/>
          <a:p>
            <a:pPr marL="98425" lvl="1" indent="0">
              <a:buNone/>
            </a:pPr>
            <a:r>
              <a:rPr lang="en-US" dirty="0"/>
              <a:t>RQ1: What are the main challenges of privacy in NLP?</a:t>
            </a:r>
          </a:p>
          <a:p>
            <a:pPr marL="98425" lvl="1" indent="0">
              <a:buNone/>
            </a:pPr>
            <a:endParaRPr lang="en-US" dirty="0"/>
          </a:p>
          <a:p>
            <a:pPr marL="98425" lvl="1" indent="0">
              <a:buNone/>
            </a:pPr>
            <a:r>
              <a:rPr lang="en-US" dirty="0"/>
              <a:t>RQ2: What are current approaches for privacy preserving NLP and how can they be classified?</a:t>
            </a:r>
          </a:p>
          <a:p>
            <a:pPr marL="98425" lvl="1" indent="0">
              <a:buNone/>
            </a:pPr>
            <a:endParaRPr lang="en-US" dirty="0"/>
          </a:p>
          <a:p>
            <a:pPr marL="98425" lvl="1" indent="0">
              <a:buNone/>
            </a:pPr>
            <a:r>
              <a:rPr lang="en-US" dirty="0"/>
              <a:t>RQ3: Where are privacy preserving NLP techniques already used in the industry?</a:t>
            </a:r>
          </a:p>
          <a:p>
            <a:pPr marL="98425" lvl="1" indent="0">
              <a:buNone/>
            </a:pPr>
            <a:endParaRPr lang="en-US" dirty="0"/>
          </a:p>
          <a:p>
            <a:pPr marL="98425" lvl="1" indent="0">
              <a:buNone/>
            </a:pPr>
            <a:r>
              <a:rPr lang="en-US" dirty="0"/>
              <a:t>RQ4: Which gaps are there in privacy preserving NLP research area? </a:t>
            </a:r>
          </a:p>
          <a:p>
            <a:pPr marL="98425" lvl="1" indent="0">
              <a:buNone/>
            </a:pPr>
            <a:endParaRPr lang="en-US" dirty="0"/>
          </a:p>
          <a:p>
            <a:pPr marL="98425" lvl="1" indent="0">
              <a:buNone/>
            </a:pPr>
            <a:r>
              <a:rPr lang="en-US" dirty="0"/>
              <a:t>(RQ5: Which platforms were used to publish privacy preserving NLP?) </a:t>
            </a:r>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12</a:t>
            </a:fld>
            <a:endParaRPr lang="de-DE" dirty="0"/>
          </a:p>
        </p:txBody>
      </p:sp>
      <p:sp>
        <p:nvSpPr>
          <p:cNvPr id="11" name="Rechteck 10"/>
          <p:cNvSpPr/>
          <p:nvPr/>
        </p:nvSpPr>
        <p:spPr>
          <a:xfrm>
            <a:off x="332903" y="6366922"/>
            <a:ext cx="11524664" cy="215444"/>
          </a:xfrm>
          <a:prstGeom prst="rect">
            <a:avLst/>
          </a:prstGeom>
        </p:spPr>
        <p:txBody>
          <a:bodyPr wrap="square" rIns="0">
            <a:spAutoFit/>
          </a:bodyPr>
          <a:lstStyle/>
          <a:p>
            <a:pPr lvl="0" algn="r"/>
            <a:r>
              <a:rPr lang="en-US" sz="800" i="1" dirty="0">
                <a:solidFill>
                  <a:srgbClr val="000000"/>
                </a:solidFill>
                <a:latin typeface="Arial"/>
              </a:rPr>
              <a:t>[</a:t>
            </a:r>
            <a:r>
              <a:rPr lang="en-US" sz="800" i="1" dirty="0">
                <a:solidFill>
                  <a:srgbClr val="000000"/>
                </a:solidFill>
                <a:latin typeface="Arial"/>
                <a:hlinkClick r:id="rId3"/>
              </a:rPr>
              <a:t>Hei14</a:t>
            </a:r>
            <a:r>
              <a:rPr lang="en-US" sz="800" i="1" dirty="0">
                <a:solidFill>
                  <a:srgbClr val="000000"/>
                </a:solidFill>
                <a:latin typeface="Arial"/>
              </a:rPr>
              <a:t>]</a:t>
            </a:r>
            <a:r>
              <a:rPr lang="pl-PL" sz="800" dirty="0"/>
              <a:t> Heinz, Marcel: "</a:t>
            </a:r>
            <a:r>
              <a:rPr lang="pl-PL" sz="800" dirty="0" err="1"/>
              <a:t>Systematic</a:t>
            </a:r>
            <a:r>
              <a:rPr lang="pl-PL" sz="800" dirty="0"/>
              <a:t> </a:t>
            </a:r>
            <a:r>
              <a:rPr lang="pl-PL" sz="800" dirty="0" err="1"/>
              <a:t>Mapping</a:t>
            </a:r>
            <a:r>
              <a:rPr lang="pl-PL" sz="800" dirty="0"/>
              <a:t> </a:t>
            </a:r>
            <a:r>
              <a:rPr lang="pl-PL" sz="800" dirty="0" err="1"/>
              <a:t>Studies</a:t>
            </a:r>
            <a:r>
              <a:rPr lang="pl-PL" sz="800" dirty="0"/>
              <a:t>." </a:t>
            </a:r>
            <a:r>
              <a:rPr lang="pl-PL" sz="800" i="1" dirty="0" err="1"/>
              <a:t>Mainz</a:t>
            </a:r>
            <a:r>
              <a:rPr lang="pl-PL" sz="800" i="1" dirty="0"/>
              <a:t>: </a:t>
            </a:r>
            <a:r>
              <a:rPr lang="pl-PL" sz="800" i="1" dirty="0" err="1"/>
              <a:t>Universität</a:t>
            </a:r>
            <a:r>
              <a:rPr lang="pl-PL" sz="800" i="1" dirty="0"/>
              <a:t> </a:t>
            </a:r>
            <a:r>
              <a:rPr lang="pl-PL" sz="800" i="1" dirty="0" err="1"/>
              <a:t>Koblenz-Landau</a:t>
            </a:r>
            <a:r>
              <a:rPr lang="pl-PL" sz="800" dirty="0"/>
              <a:t> (2014).</a:t>
            </a:r>
            <a:endParaRPr lang="en-US" sz="800" i="1" dirty="0">
              <a:solidFill>
                <a:srgbClr val="000000"/>
              </a:solidFill>
              <a:latin typeface="Arial"/>
            </a:endParaRPr>
          </a:p>
        </p:txBody>
      </p:sp>
      <p:sp>
        <p:nvSpPr>
          <p:cNvPr id="8" name="Fußzeilenplatzhalter 4">
            <a:extLst>
              <a:ext uri="{FF2B5EF4-FFF2-40B4-BE49-F238E27FC236}">
                <a16:creationId xmlns:a16="http://schemas.microsoft.com/office/drawing/2014/main" id="{CD9BD971-F87A-874E-ABCF-BD7E0541886C}"/>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59820380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Methodology – Systematic Mapping Study</a:t>
            </a:r>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13</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5" name="Obraz 4">
            <a:extLst>
              <a:ext uri="{FF2B5EF4-FFF2-40B4-BE49-F238E27FC236}">
                <a16:creationId xmlns:a16="http://schemas.microsoft.com/office/drawing/2014/main" id="{BEAAD7B6-6F4C-9F43-A916-7CB03A10AE32}"/>
              </a:ext>
            </a:extLst>
          </p:cNvPr>
          <p:cNvPicPr>
            <a:picLocks noChangeAspect="1"/>
          </p:cNvPicPr>
          <p:nvPr/>
        </p:nvPicPr>
        <p:blipFill>
          <a:blip r:embed="rId3"/>
          <a:stretch>
            <a:fillRect/>
          </a:stretch>
        </p:blipFill>
        <p:spPr>
          <a:xfrm>
            <a:off x="695400" y="1844824"/>
            <a:ext cx="10553700" cy="2438400"/>
          </a:xfrm>
          <a:prstGeom prst="rect">
            <a:avLst/>
          </a:prstGeom>
        </p:spPr>
      </p:pic>
      <p:sp>
        <p:nvSpPr>
          <p:cNvPr id="9" name="Rechteck 10">
            <a:extLst>
              <a:ext uri="{FF2B5EF4-FFF2-40B4-BE49-F238E27FC236}">
                <a16:creationId xmlns:a16="http://schemas.microsoft.com/office/drawing/2014/main" id="{3052F871-4816-434D-9A44-F395505E46FA}"/>
              </a:ext>
            </a:extLst>
          </p:cNvPr>
          <p:cNvSpPr/>
          <p:nvPr/>
        </p:nvSpPr>
        <p:spPr>
          <a:xfrm>
            <a:off x="332903" y="6308741"/>
            <a:ext cx="11524664" cy="338554"/>
          </a:xfrm>
          <a:prstGeom prst="rect">
            <a:avLst/>
          </a:prstGeom>
        </p:spPr>
        <p:txBody>
          <a:bodyPr wrap="square" rIns="0">
            <a:spAutoFit/>
          </a:bodyPr>
          <a:lstStyle/>
          <a:p>
            <a:pPr algn="r"/>
            <a:r>
              <a:rPr lang="pl-PL" sz="800" dirty="0" err="1"/>
              <a:t>Figure</a:t>
            </a:r>
            <a:r>
              <a:rPr lang="pl-PL" sz="800" dirty="0"/>
              <a:t> </a:t>
            </a:r>
            <a:r>
              <a:rPr lang="pl-PL" sz="800" dirty="0" err="1"/>
              <a:t>taken</a:t>
            </a:r>
            <a:r>
              <a:rPr lang="pl-PL" sz="800" dirty="0"/>
              <a:t> from [</a:t>
            </a:r>
            <a:r>
              <a:rPr lang="pl-PL" sz="800" dirty="0">
                <a:hlinkClick r:id="rId4"/>
              </a:rPr>
              <a:t>Pe08</a:t>
            </a:r>
            <a:r>
              <a:rPr lang="pl-PL" sz="800" dirty="0"/>
              <a:t>] Petersen, K., </a:t>
            </a:r>
            <a:r>
              <a:rPr lang="pl-PL" sz="800" dirty="0" err="1"/>
              <a:t>Feldt</a:t>
            </a:r>
            <a:r>
              <a:rPr lang="pl-PL" sz="800" dirty="0"/>
              <a:t>, R., </a:t>
            </a:r>
            <a:r>
              <a:rPr lang="pl-PL" sz="800" dirty="0" err="1"/>
              <a:t>Mujtaba</a:t>
            </a:r>
            <a:r>
              <a:rPr lang="pl-PL" sz="800" dirty="0"/>
              <a:t>, S., &amp; </a:t>
            </a:r>
            <a:r>
              <a:rPr lang="pl-PL" sz="800" dirty="0" err="1"/>
              <a:t>Mattsson</a:t>
            </a:r>
            <a:r>
              <a:rPr lang="pl-PL" sz="800" dirty="0"/>
              <a:t>, M. (2008, </a:t>
            </a:r>
            <a:r>
              <a:rPr lang="pl-PL" sz="800" dirty="0" err="1"/>
              <a:t>June</a:t>
            </a:r>
            <a:r>
              <a:rPr lang="pl-PL" sz="800" dirty="0"/>
              <a:t>). </a:t>
            </a:r>
            <a:r>
              <a:rPr lang="pl-PL" sz="800" dirty="0" err="1"/>
              <a:t>Systematic</a:t>
            </a:r>
            <a:r>
              <a:rPr lang="pl-PL" sz="800" dirty="0"/>
              <a:t> </a:t>
            </a:r>
            <a:r>
              <a:rPr lang="pl-PL" sz="800" dirty="0" err="1"/>
              <a:t>mapping</a:t>
            </a:r>
            <a:r>
              <a:rPr lang="pl-PL" sz="800" dirty="0"/>
              <a:t> </a:t>
            </a:r>
            <a:r>
              <a:rPr lang="pl-PL" sz="800" dirty="0" err="1"/>
              <a:t>studies</a:t>
            </a:r>
            <a:r>
              <a:rPr lang="pl-PL" sz="800" dirty="0"/>
              <a:t> in software engineering. In </a:t>
            </a:r>
            <a:r>
              <a:rPr lang="pl-PL" sz="800" i="1" dirty="0"/>
              <a:t>12th International Conference on Evaluation and </a:t>
            </a:r>
            <a:r>
              <a:rPr lang="pl-PL" sz="800" i="1" dirty="0" err="1"/>
              <a:t>Assessment</a:t>
            </a:r>
            <a:r>
              <a:rPr lang="pl-PL" sz="800" i="1" dirty="0"/>
              <a:t> in Software Engineering (EASE) 12</a:t>
            </a:r>
            <a:r>
              <a:rPr lang="pl-PL" sz="800" dirty="0"/>
              <a:t> (pp. 1-10).</a:t>
            </a:r>
            <a:endParaRPr lang="en-US" sz="800" i="1" dirty="0">
              <a:solidFill>
                <a:srgbClr val="000000"/>
              </a:solidFill>
              <a:latin typeface="Arial"/>
            </a:endParaRPr>
          </a:p>
        </p:txBody>
      </p:sp>
    </p:spTree>
    <p:extLst>
      <p:ext uri="{BB962C8B-B14F-4D97-AF65-F5344CB8AC3E}">
        <p14:creationId xmlns:p14="http://schemas.microsoft.com/office/powerpoint/2010/main" val="335277527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Searching</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lvl="1"/>
            <a:r>
              <a:rPr lang="en-US" dirty="0"/>
              <a:t>Used Search Queries (so far)</a:t>
            </a:r>
          </a:p>
          <a:p>
            <a:pPr lvl="2"/>
            <a:r>
              <a:rPr lang="pl-PL" dirty="0"/>
              <a:t>"</a:t>
            </a:r>
            <a:r>
              <a:rPr lang="pl-PL" dirty="0" err="1"/>
              <a:t>Privacy</a:t>
            </a:r>
            <a:r>
              <a:rPr lang="pl-PL" dirty="0"/>
              <a:t> </a:t>
            </a:r>
            <a:r>
              <a:rPr lang="pl-PL" dirty="0" err="1"/>
              <a:t>Preserving</a:t>
            </a:r>
            <a:r>
              <a:rPr lang="pl-PL" dirty="0"/>
              <a:t>" AND ("Natural Language Processing” OR NLP)</a:t>
            </a:r>
          </a:p>
          <a:p>
            <a:pPr lvl="2"/>
            <a:r>
              <a:rPr lang="pl-PL" dirty="0"/>
              <a:t>(''</a:t>
            </a:r>
            <a:r>
              <a:rPr lang="pl-PL" dirty="0" err="1"/>
              <a:t>Privacy</a:t>
            </a:r>
            <a:r>
              <a:rPr lang="pl-PL" dirty="0"/>
              <a:t> </a:t>
            </a:r>
            <a:r>
              <a:rPr lang="pl-PL" dirty="0" err="1"/>
              <a:t>Enhancing</a:t>
            </a:r>
            <a:r>
              <a:rPr lang="pl-PL" dirty="0"/>
              <a:t>'' OR ''</a:t>
            </a:r>
            <a:r>
              <a:rPr lang="pl-PL" dirty="0" err="1"/>
              <a:t>Privacy</a:t>
            </a:r>
            <a:r>
              <a:rPr lang="pl-PL" dirty="0"/>
              <a:t> </a:t>
            </a:r>
            <a:r>
              <a:rPr lang="pl-PL" dirty="0" err="1"/>
              <a:t>Guaranteeing</a:t>
            </a:r>
            <a:r>
              <a:rPr lang="pl-PL" dirty="0"/>
              <a:t>'') AND ("Natural Language Processing” OR NLP)</a:t>
            </a:r>
          </a:p>
          <a:p>
            <a:pPr lvl="2"/>
            <a:endParaRPr lang="pl-PL" dirty="0"/>
          </a:p>
          <a:p>
            <a:pPr lvl="1"/>
            <a:r>
              <a:rPr lang="en-US" dirty="0"/>
              <a:t> Research Databases</a:t>
            </a:r>
          </a:p>
          <a:p>
            <a:pPr lvl="2"/>
            <a:r>
              <a:rPr lang="en-US" dirty="0"/>
              <a:t>IEEE Xplore</a:t>
            </a:r>
          </a:p>
          <a:p>
            <a:pPr lvl="2"/>
            <a:r>
              <a:rPr lang="pl-PL" dirty="0"/>
              <a:t>ACM Digital Library </a:t>
            </a:r>
          </a:p>
          <a:p>
            <a:pPr lvl="2"/>
            <a:r>
              <a:rPr lang="pl-PL" dirty="0"/>
              <a:t>Google Scholar </a:t>
            </a:r>
          </a:p>
          <a:p>
            <a:pPr lvl="2"/>
            <a:r>
              <a:rPr lang="pl-PL" dirty="0" err="1"/>
              <a:t>ScienceDirect</a:t>
            </a:r>
            <a:r>
              <a:rPr lang="pl-PL" dirty="0"/>
              <a:t> </a:t>
            </a:r>
          </a:p>
          <a:p>
            <a:pPr lvl="2"/>
            <a:r>
              <a:rPr lang="pl-PL" dirty="0"/>
              <a:t>Springer</a:t>
            </a:r>
          </a:p>
          <a:p>
            <a:pPr lvl="2"/>
            <a:r>
              <a:rPr lang="pl-PL" dirty="0" err="1"/>
              <a:t>Scopus</a:t>
            </a:r>
            <a:r>
              <a:rPr lang="pl-PL" dirty="0"/>
              <a:t> </a:t>
            </a:r>
          </a:p>
          <a:p>
            <a:pPr lvl="2"/>
            <a:r>
              <a:rPr lang="pl-PL" dirty="0" err="1"/>
              <a:t>Wiley</a:t>
            </a:r>
            <a:endParaRPr lang="pl-PL" dirty="0"/>
          </a:p>
          <a:p>
            <a:pPr lvl="2"/>
            <a:r>
              <a:rPr lang="pl-PL" dirty="0"/>
              <a:t>Web of Science</a:t>
            </a:r>
          </a:p>
          <a:p>
            <a:pPr lvl="2"/>
            <a:r>
              <a:rPr lang="pl-PL" dirty="0"/>
              <a:t>Google (for </a:t>
            </a:r>
            <a:r>
              <a:rPr lang="pl-PL" dirty="0" err="1"/>
              <a:t>grey</a:t>
            </a:r>
            <a:r>
              <a:rPr lang="pl-PL" dirty="0"/>
              <a:t> </a:t>
            </a:r>
            <a:r>
              <a:rPr lang="pl-PL" dirty="0" err="1"/>
              <a:t>literature</a:t>
            </a:r>
            <a:r>
              <a:rPr lang="pl-PL" dirty="0"/>
              <a:t>)</a:t>
            </a:r>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14</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54030428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Inclusion / Exclusion Criteria</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15</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graphicFrame>
        <p:nvGraphicFramePr>
          <p:cNvPr id="5" name="Tabela 6">
            <a:extLst>
              <a:ext uri="{FF2B5EF4-FFF2-40B4-BE49-F238E27FC236}">
                <a16:creationId xmlns:a16="http://schemas.microsoft.com/office/drawing/2014/main" id="{1DCF4CE2-F749-E84D-A7AD-EDA94C0344A6}"/>
              </a:ext>
            </a:extLst>
          </p:cNvPr>
          <p:cNvGraphicFramePr>
            <a:graphicFrameLocks noGrp="1"/>
          </p:cNvGraphicFramePr>
          <p:nvPr>
            <p:extLst>
              <p:ext uri="{D42A27DB-BD31-4B8C-83A1-F6EECF244321}">
                <p14:modId xmlns:p14="http://schemas.microsoft.com/office/powerpoint/2010/main" val="115535034"/>
              </p:ext>
            </p:extLst>
          </p:nvPr>
        </p:nvGraphicFramePr>
        <p:xfrm>
          <a:off x="1631504" y="1340768"/>
          <a:ext cx="8128000" cy="2122656"/>
        </p:xfrm>
        <a:graphic>
          <a:graphicData uri="http://schemas.openxmlformats.org/drawingml/2006/table">
            <a:tbl>
              <a:tblPr firstRow="1" bandRow="1">
                <a:tableStyleId>{7DF18680-E054-41AD-8BC1-D1AEF772440D}</a:tableStyleId>
              </a:tblPr>
              <a:tblGrid>
                <a:gridCol w="4064000">
                  <a:extLst>
                    <a:ext uri="{9D8B030D-6E8A-4147-A177-3AD203B41FA5}">
                      <a16:colId xmlns:a16="http://schemas.microsoft.com/office/drawing/2014/main" val="2182567036"/>
                    </a:ext>
                  </a:extLst>
                </a:gridCol>
                <a:gridCol w="4064000">
                  <a:extLst>
                    <a:ext uri="{9D8B030D-6E8A-4147-A177-3AD203B41FA5}">
                      <a16:colId xmlns:a16="http://schemas.microsoft.com/office/drawing/2014/main" val="3613587183"/>
                    </a:ext>
                  </a:extLst>
                </a:gridCol>
              </a:tblGrid>
              <a:tr h="370840">
                <a:tc>
                  <a:txBody>
                    <a:bodyPr/>
                    <a:lstStyle/>
                    <a:p>
                      <a:r>
                        <a:rPr lang="en-US" dirty="0"/>
                        <a:t>Inclusion</a:t>
                      </a:r>
                    </a:p>
                  </a:txBody>
                  <a:tcPr/>
                </a:tc>
                <a:tc>
                  <a:txBody>
                    <a:bodyPr/>
                    <a:lstStyle/>
                    <a:p>
                      <a:r>
                        <a:rPr lang="en-US" dirty="0"/>
                        <a:t>Exclusion</a:t>
                      </a:r>
                    </a:p>
                  </a:txBody>
                  <a:tcPr/>
                </a:tc>
                <a:extLst>
                  <a:ext uri="{0D108BD9-81ED-4DB2-BD59-A6C34878D82A}">
                    <a16:rowId xmlns:a16="http://schemas.microsoft.com/office/drawing/2014/main" val="2303976543"/>
                  </a:ext>
                </a:extLst>
              </a:tr>
              <a:tr h="370840">
                <a:tc>
                  <a:txBody>
                    <a:bodyPr/>
                    <a:lstStyle/>
                    <a:p>
                      <a:r>
                        <a:rPr lang="en-US" dirty="0"/>
                        <a:t>NLP related Task used to establish privacy</a:t>
                      </a:r>
                    </a:p>
                  </a:txBody>
                  <a:tcPr/>
                </a:tc>
                <a:tc>
                  <a:txBody>
                    <a:bodyPr/>
                    <a:lstStyle/>
                    <a:p>
                      <a:r>
                        <a:rPr lang="en-US" dirty="0"/>
                        <a:t>Not English</a:t>
                      </a:r>
                    </a:p>
                  </a:txBody>
                  <a:tcPr/>
                </a:tc>
                <a:extLst>
                  <a:ext uri="{0D108BD9-81ED-4DB2-BD59-A6C34878D82A}">
                    <a16:rowId xmlns:a16="http://schemas.microsoft.com/office/drawing/2014/main" val="196067981"/>
                  </a:ext>
                </a:extLst>
              </a:tr>
              <a:tr h="370840">
                <a:tc>
                  <a:txBody>
                    <a:bodyPr/>
                    <a:lstStyle/>
                    <a:p>
                      <a:r>
                        <a:rPr lang="en-US" dirty="0"/>
                        <a:t>NLP supported a process to establish privacy</a:t>
                      </a:r>
                    </a:p>
                  </a:txBody>
                  <a:tcPr/>
                </a:tc>
                <a:tc>
                  <a:txBody>
                    <a:bodyPr/>
                    <a:lstStyle/>
                    <a:p>
                      <a:r>
                        <a:rPr lang="en-US" dirty="0"/>
                        <a:t>Mathematical alteration of deep learning or machine learning concepts</a:t>
                      </a:r>
                    </a:p>
                  </a:txBody>
                  <a:tcPr/>
                </a:tc>
                <a:extLst>
                  <a:ext uri="{0D108BD9-81ED-4DB2-BD59-A6C34878D82A}">
                    <a16:rowId xmlns:a16="http://schemas.microsoft.com/office/drawing/2014/main" val="4282981759"/>
                  </a:ext>
                </a:extLst>
              </a:tr>
              <a:tr h="471656">
                <a:tc>
                  <a:txBody>
                    <a:bodyPr/>
                    <a:lstStyle/>
                    <a:p>
                      <a:r>
                        <a:rPr lang="en-US" dirty="0"/>
                        <a:t>NLP task altered for privacy purposes</a:t>
                      </a:r>
                    </a:p>
                  </a:txBody>
                  <a:tcPr/>
                </a:tc>
                <a:tc>
                  <a:txBody>
                    <a:bodyPr/>
                    <a:lstStyle/>
                    <a:p>
                      <a:r>
                        <a:rPr lang="en-US" dirty="0"/>
                        <a:t>No NLP domain applied</a:t>
                      </a:r>
                    </a:p>
                  </a:txBody>
                  <a:tcPr>
                    <a:lnR w="12700" cap="flat" cmpd="sng" algn="ctr">
                      <a:noFill/>
                      <a:prstDash val="solid"/>
                      <a:round/>
                      <a:headEnd type="none" w="med" len="med"/>
                      <a:tailEnd type="none" w="med" len="med"/>
                    </a:lnR>
                  </a:tcPr>
                </a:tc>
                <a:extLst>
                  <a:ext uri="{0D108BD9-81ED-4DB2-BD59-A6C34878D82A}">
                    <a16:rowId xmlns:a16="http://schemas.microsoft.com/office/drawing/2014/main" val="2722565422"/>
                  </a:ext>
                </a:extLst>
              </a:tr>
            </a:tbl>
          </a:graphicData>
        </a:graphic>
      </p:graphicFrame>
    </p:spTree>
    <p:extLst>
      <p:ext uri="{BB962C8B-B14F-4D97-AF65-F5344CB8AC3E}">
        <p14:creationId xmlns:p14="http://schemas.microsoft.com/office/powerpoint/2010/main" val="396258955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Statistics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16</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10242" name="Picture 2">
            <a:extLst>
              <a:ext uri="{FF2B5EF4-FFF2-40B4-BE49-F238E27FC236}">
                <a16:creationId xmlns:a16="http://schemas.microsoft.com/office/drawing/2014/main" id="{E0B82DE7-9501-DA42-9169-BC6791DFEE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272" y="730326"/>
            <a:ext cx="9140395" cy="565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52940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Statistics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17</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
        <p:nvSpPr>
          <p:cNvPr id="9" name="Inhaltsplatzhalter 2">
            <a:extLst>
              <a:ext uri="{FF2B5EF4-FFF2-40B4-BE49-F238E27FC236}">
                <a16:creationId xmlns:a16="http://schemas.microsoft.com/office/drawing/2014/main" id="{B25A0011-B211-DD43-8E58-04F986C4DD77}"/>
              </a:ext>
            </a:extLst>
          </p:cNvPr>
          <p:cNvSpPr txBox="1">
            <a:spLocks/>
          </p:cNvSpPr>
          <p:nvPr/>
        </p:nvSpPr>
        <p:spPr bwMode="auto">
          <a:xfrm>
            <a:off x="486834" y="11334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lvl="1"/>
            <a:endParaRPr lang="en-US" kern="0" dirty="0"/>
          </a:p>
          <a:p>
            <a:pPr marL="449262" lvl="2" indent="0">
              <a:buNone/>
            </a:pPr>
            <a:endParaRPr lang="en-US" kern="0" dirty="0"/>
          </a:p>
          <a:p>
            <a:pPr marL="449262" lvl="2" indent="0">
              <a:buFont typeface="Wingdings" panose="05000000000000000000" pitchFamily="2" charset="2"/>
              <a:buNone/>
            </a:pPr>
            <a:endParaRPr lang="en-US" kern="0" dirty="0"/>
          </a:p>
        </p:txBody>
      </p:sp>
      <p:pic>
        <p:nvPicPr>
          <p:cNvPr id="1026" name="Picture 2">
            <a:extLst>
              <a:ext uri="{FF2B5EF4-FFF2-40B4-BE49-F238E27FC236}">
                <a16:creationId xmlns:a16="http://schemas.microsoft.com/office/drawing/2014/main" id="{657ABD87-DC07-8949-9C46-A9C867D2FB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0500" y="725662"/>
            <a:ext cx="9147939" cy="5656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02155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Statistics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18</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2050" name="Picture 2">
            <a:extLst>
              <a:ext uri="{FF2B5EF4-FFF2-40B4-BE49-F238E27FC236}">
                <a16:creationId xmlns:a16="http://schemas.microsoft.com/office/drawing/2014/main" id="{D1C49DD1-B6E8-BD49-9D70-93B42376E0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 y="770374"/>
            <a:ext cx="12192000" cy="5538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19434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Statistics</a:t>
            </a:r>
          </a:p>
        </p:txBody>
      </p:sp>
      <p:sp>
        <p:nvSpPr>
          <p:cNvPr id="3" name="Inhaltsplatzhalter 2"/>
          <p:cNvSpPr>
            <a:spLocks noGrp="1"/>
          </p:cNvSpPr>
          <p:nvPr>
            <p:ph idx="1"/>
          </p:nvPr>
        </p:nvSpPr>
        <p:spPr>
          <a:xfrm>
            <a:off x="334434" y="966789"/>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19</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3074" name="Picture 2">
            <a:extLst>
              <a:ext uri="{FF2B5EF4-FFF2-40B4-BE49-F238E27FC236}">
                <a16:creationId xmlns:a16="http://schemas.microsoft.com/office/drawing/2014/main" id="{CD82DFE9-1FB0-CE4E-B1BE-414228523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385" y="763637"/>
            <a:ext cx="11017224" cy="5545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85734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20529" y="1556792"/>
            <a:ext cx="12192000" cy="136815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2" name="Titel 1"/>
          <p:cNvSpPr>
            <a:spLocks noGrp="1"/>
          </p:cNvSpPr>
          <p:nvPr>
            <p:ph type="title"/>
          </p:nvPr>
        </p:nvSpPr>
        <p:spPr/>
        <p:txBody>
          <a:bodyPr/>
          <a:lstStyle/>
          <a:p>
            <a:r>
              <a:rPr lang="en-US"/>
              <a:t>Outline</a:t>
            </a:r>
            <a:endParaRPr lang="en-US" dirty="0"/>
          </a:p>
        </p:txBody>
      </p:sp>
      <p:sp>
        <p:nvSpPr>
          <p:cNvPr id="3" name="Inhaltsplatzhalter 2"/>
          <p:cNvSpPr>
            <a:spLocks noGrp="1"/>
          </p:cNvSpPr>
          <p:nvPr>
            <p:ph idx="1"/>
          </p:nvPr>
        </p:nvSpPr>
        <p:spPr/>
        <p:txBody>
          <a:bodyPr/>
          <a:lstStyle/>
          <a:p>
            <a:pPr>
              <a:lnSpc>
                <a:spcPct val="150000"/>
              </a:lnSpc>
            </a:pPr>
            <a:endParaRPr lang="en-US" dirty="0"/>
          </a:p>
          <a:p>
            <a:pPr>
              <a:lnSpc>
                <a:spcPct val="150000"/>
              </a:lnSpc>
            </a:pPr>
            <a:r>
              <a:rPr lang="en-US" dirty="0"/>
              <a:t>Introduction</a:t>
            </a:r>
          </a:p>
          <a:p>
            <a:pPr lvl="2"/>
            <a:r>
              <a:rPr lang="en-US" dirty="0"/>
              <a:t>Background</a:t>
            </a:r>
          </a:p>
          <a:p>
            <a:pPr lvl="2"/>
            <a:r>
              <a:rPr lang="en-US" dirty="0"/>
              <a:t>Motivation</a:t>
            </a:r>
          </a:p>
          <a:p>
            <a:pPr lvl="2"/>
            <a:r>
              <a:rPr lang="en-US" dirty="0"/>
              <a:t>Thesis’ Goals</a:t>
            </a:r>
          </a:p>
          <a:p>
            <a:pPr>
              <a:lnSpc>
                <a:spcPct val="150000"/>
              </a:lnSpc>
            </a:pPr>
            <a:r>
              <a:rPr lang="en-US" dirty="0"/>
              <a:t>Research Questions</a:t>
            </a:r>
          </a:p>
          <a:p>
            <a:pPr>
              <a:lnSpc>
                <a:spcPct val="150000"/>
              </a:lnSpc>
            </a:pPr>
            <a:r>
              <a:rPr lang="en-US" dirty="0"/>
              <a:t>Methodology</a:t>
            </a:r>
          </a:p>
          <a:p>
            <a:pPr>
              <a:lnSpc>
                <a:spcPct val="150000"/>
              </a:lnSpc>
            </a:pPr>
            <a:r>
              <a:rPr lang="en-US" dirty="0"/>
              <a:t>Current Results</a:t>
            </a:r>
          </a:p>
          <a:p>
            <a:pPr>
              <a:lnSpc>
                <a:spcPct val="150000"/>
              </a:lnSpc>
            </a:pPr>
            <a:r>
              <a:rPr lang="en-US" dirty="0"/>
              <a:t>Next Steps</a:t>
            </a:r>
          </a:p>
          <a:p>
            <a:pPr>
              <a:lnSpc>
                <a:spcPct val="150000"/>
              </a:lnSpc>
            </a:pPr>
            <a:r>
              <a:rPr lang="en-US" dirty="0"/>
              <a:t>Timeline</a:t>
            </a:r>
          </a:p>
        </p:txBody>
      </p:sp>
      <p:sp>
        <p:nvSpPr>
          <p:cNvPr id="4" name="Datumsplatzhalter 3"/>
          <p:cNvSpPr>
            <a:spLocks noGrp="1"/>
          </p:cNvSpPr>
          <p:nvPr>
            <p:ph type="dt" sz="half" idx="10"/>
          </p:nvPr>
        </p:nvSpPr>
        <p:spPr/>
        <p:txBody>
          <a:bodyPr/>
          <a:lstStyle/>
          <a:p>
            <a:r>
              <a:rPr lang="pl-PL"/>
              <a:t>© sebis</a:t>
            </a:r>
            <a:endParaRPr lang="de-DE" dirty="0"/>
          </a:p>
        </p:txBody>
      </p:sp>
      <p:sp>
        <p:nvSpPr>
          <p:cNvPr id="9" name="Fußzeilenplatzhalter 4">
            <a:extLst>
              <a:ext uri="{FF2B5EF4-FFF2-40B4-BE49-F238E27FC236}">
                <a16:creationId xmlns:a16="http://schemas.microsoft.com/office/drawing/2014/main" id="{6F5BEE60-89EA-424E-8466-C7F2FE3D1C32}"/>
              </a:ext>
            </a:extLst>
          </p:cNvPr>
          <p:cNvSpPr>
            <a:spLocks noGrp="1"/>
          </p:cNvSpPr>
          <p:nvPr>
            <p:ph type="ftr" sz="quarter" idx="11"/>
          </p:nvPr>
        </p:nvSpPr>
        <p:spPr/>
        <p:txBody>
          <a:bodyPr/>
          <a:lstStyle/>
          <a:p>
            <a:r>
              <a:rPr lang="en-US"/>
              <a:t>080321 Jedrzejewski PP NLP</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Statistics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20</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4098" name="Picture 2">
            <a:extLst>
              <a:ext uri="{FF2B5EF4-FFF2-40B4-BE49-F238E27FC236}">
                <a16:creationId xmlns:a16="http://schemas.microsoft.com/office/drawing/2014/main" id="{0BD9C312-17C4-1C4D-97E8-56BB92B9CC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344" y="735474"/>
            <a:ext cx="11809312" cy="550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03532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Topics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21</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5124" name="Picture 4">
            <a:extLst>
              <a:ext uri="{FF2B5EF4-FFF2-40B4-BE49-F238E27FC236}">
                <a16:creationId xmlns:a16="http://schemas.microsoft.com/office/drawing/2014/main" id="{268CE8BA-E8D8-4B4B-AED1-B4A8CCFD3A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2826" y="1282513"/>
            <a:ext cx="6943288" cy="4292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47921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Topics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22</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6150" name="Picture 6">
            <a:extLst>
              <a:ext uri="{FF2B5EF4-FFF2-40B4-BE49-F238E27FC236}">
                <a16:creationId xmlns:a16="http://schemas.microsoft.com/office/drawing/2014/main" id="{836337EA-C4EE-1640-A0B6-D9F4A8DD05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 y="1308100"/>
            <a:ext cx="12192000" cy="424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4263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Topics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23</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7170" name="Picture 2">
            <a:extLst>
              <a:ext uri="{FF2B5EF4-FFF2-40B4-BE49-F238E27FC236}">
                <a16:creationId xmlns:a16="http://schemas.microsoft.com/office/drawing/2014/main" id="{2151C22C-A095-2D4F-9161-756A9B4232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34" y="1316333"/>
            <a:ext cx="12144672" cy="4225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48531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Topics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24</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8194" name="Picture 2">
            <a:extLst>
              <a:ext uri="{FF2B5EF4-FFF2-40B4-BE49-F238E27FC236}">
                <a16:creationId xmlns:a16="http://schemas.microsoft.com/office/drawing/2014/main" id="{E242EDEF-2482-FC42-872F-1974D6A5D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 y="1308100"/>
            <a:ext cx="12192000" cy="424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59534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Next Steps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lvl="1"/>
            <a:r>
              <a:rPr lang="pl-PL" dirty="0" err="1"/>
              <a:t>Searching</a:t>
            </a:r>
            <a:r>
              <a:rPr lang="pl-PL" dirty="0"/>
              <a:t> for </a:t>
            </a:r>
            <a:r>
              <a:rPr lang="pl-PL" dirty="0" err="1"/>
              <a:t>more</a:t>
            </a:r>
            <a:r>
              <a:rPr lang="pl-PL" dirty="0"/>
              <a:t> </a:t>
            </a:r>
            <a:r>
              <a:rPr lang="pl-PL" dirty="0" err="1"/>
              <a:t>grey</a:t>
            </a:r>
            <a:r>
              <a:rPr lang="pl-PL" dirty="0"/>
              <a:t> </a:t>
            </a:r>
            <a:r>
              <a:rPr lang="pl-PL" dirty="0" err="1"/>
              <a:t>literature</a:t>
            </a:r>
            <a:endParaRPr lang="pl-PL" dirty="0"/>
          </a:p>
          <a:p>
            <a:pPr lvl="2"/>
            <a:r>
              <a:rPr lang="pl-PL" dirty="0"/>
              <a:t>Google (for </a:t>
            </a:r>
            <a:r>
              <a:rPr lang="pl-PL" dirty="0" err="1"/>
              <a:t>grey</a:t>
            </a:r>
            <a:r>
              <a:rPr lang="pl-PL" dirty="0"/>
              <a:t> </a:t>
            </a:r>
            <a:r>
              <a:rPr lang="pl-PL" dirty="0" err="1"/>
              <a:t>literature</a:t>
            </a:r>
            <a:r>
              <a:rPr lang="pl-PL" dirty="0"/>
              <a:t>)</a:t>
            </a:r>
          </a:p>
          <a:p>
            <a:pPr lvl="1"/>
            <a:r>
              <a:rPr lang="pl-PL" dirty="0" err="1"/>
              <a:t>More</a:t>
            </a:r>
            <a:r>
              <a:rPr lang="pl-PL" dirty="0"/>
              <a:t> </a:t>
            </a:r>
            <a:r>
              <a:rPr lang="pl-PL" dirty="0" err="1"/>
              <a:t>search</a:t>
            </a:r>
            <a:r>
              <a:rPr lang="pl-PL" dirty="0"/>
              <a:t> </a:t>
            </a:r>
            <a:r>
              <a:rPr lang="pl-PL" dirty="0" err="1"/>
              <a:t>queries</a:t>
            </a:r>
            <a:r>
              <a:rPr lang="pl-PL" dirty="0"/>
              <a:t> in the </a:t>
            </a:r>
            <a:r>
              <a:rPr lang="pl-PL" dirty="0" err="1"/>
              <a:t>pipeline</a:t>
            </a:r>
            <a:endParaRPr lang="pl-PL" dirty="0"/>
          </a:p>
          <a:p>
            <a:pPr lvl="2"/>
            <a:r>
              <a:rPr lang="pl-PL" dirty="0"/>
              <a:t>(</a:t>
            </a:r>
            <a:r>
              <a:rPr lang="pl-PL" dirty="0" err="1"/>
              <a:t>Private</a:t>
            </a:r>
            <a:r>
              <a:rPr lang="pl-PL" dirty="0"/>
              <a:t> OR </a:t>
            </a:r>
            <a:r>
              <a:rPr lang="pl-PL" dirty="0" err="1"/>
              <a:t>Privacy</a:t>
            </a:r>
            <a:r>
              <a:rPr lang="pl-PL" dirty="0"/>
              <a:t>) AND (NLP OR "Natural Language Processing")</a:t>
            </a:r>
          </a:p>
          <a:p>
            <a:pPr lvl="2"/>
            <a:r>
              <a:rPr lang="pl-PL" dirty="0"/>
              <a:t>("</a:t>
            </a:r>
            <a:r>
              <a:rPr lang="pl-PL" dirty="0" err="1"/>
              <a:t>Privacy</a:t>
            </a:r>
            <a:r>
              <a:rPr lang="pl-PL" dirty="0"/>
              <a:t> </a:t>
            </a:r>
            <a:r>
              <a:rPr lang="pl-PL" dirty="0" err="1"/>
              <a:t>Preserving</a:t>
            </a:r>
            <a:r>
              <a:rPr lang="pl-PL" dirty="0"/>
              <a:t>” OR </a:t>
            </a:r>
            <a:r>
              <a:rPr lang="pl-PL" dirty="0" err="1"/>
              <a:t>Private</a:t>
            </a:r>
            <a:r>
              <a:rPr lang="pl-PL" dirty="0"/>
              <a:t> OR </a:t>
            </a:r>
            <a:r>
              <a:rPr lang="pl-PL" dirty="0" err="1"/>
              <a:t>Privacy</a:t>
            </a:r>
            <a:r>
              <a:rPr lang="pl-PL" dirty="0"/>
              <a:t>) AND ”Word </a:t>
            </a:r>
            <a:r>
              <a:rPr lang="pl-PL" dirty="0" err="1"/>
              <a:t>Embeddings</a:t>
            </a:r>
            <a:r>
              <a:rPr lang="pl-PL" dirty="0"/>
              <a:t>”</a:t>
            </a:r>
          </a:p>
          <a:p>
            <a:pPr lvl="2"/>
            <a:r>
              <a:rPr lang="pl-PL" dirty="0"/>
              <a:t>(''</a:t>
            </a:r>
            <a:r>
              <a:rPr lang="pl-PL" dirty="0" err="1"/>
              <a:t>Privacy</a:t>
            </a:r>
            <a:r>
              <a:rPr lang="pl-PL" dirty="0"/>
              <a:t> </a:t>
            </a:r>
            <a:r>
              <a:rPr lang="pl-PL" dirty="0" err="1"/>
              <a:t>Enhancing</a:t>
            </a:r>
            <a:r>
              <a:rPr lang="pl-PL" dirty="0"/>
              <a:t>'' OR ''</a:t>
            </a:r>
            <a:r>
              <a:rPr lang="pl-PL" dirty="0" err="1"/>
              <a:t>Privacy</a:t>
            </a:r>
            <a:r>
              <a:rPr lang="pl-PL" dirty="0"/>
              <a:t> </a:t>
            </a:r>
            <a:r>
              <a:rPr lang="pl-PL" dirty="0" err="1"/>
              <a:t>Guaranteeing</a:t>
            </a:r>
            <a:r>
              <a:rPr lang="pl-PL" dirty="0"/>
              <a:t>'' OR "</a:t>
            </a:r>
            <a:r>
              <a:rPr lang="pl-PL" dirty="0" err="1"/>
              <a:t>Privacy</a:t>
            </a:r>
            <a:r>
              <a:rPr lang="pl-PL" dirty="0"/>
              <a:t> </a:t>
            </a:r>
            <a:r>
              <a:rPr lang="pl-PL" dirty="0" err="1"/>
              <a:t>Preserving</a:t>
            </a:r>
            <a:r>
              <a:rPr lang="pl-PL" dirty="0"/>
              <a:t>" OR </a:t>
            </a:r>
            <a:r>
              <a:rPr lang="pl-PL" dirty="0" err="1"/>
              <a:t>Private</a:t>
            </a:r>
            <a:r>
              <a:rPr lang="pl-PL" dirty="0"/>
              <a:t> OR </a:t>
            </a:r>
            <a:r>
              <a:rPr lang="pl-PL" dirty="0" err="1"/>
              <a:t>Privacy</a:t>
            </a:r>
            <a:r>
              <a:rPr lang="pl-PL" dirty="0"/>
              <a:t>) AND ("Speech </a:t>
            </a:r>
            <a:r>
              <a:rPr lang="pl-PL" dirty="0" err="1"/>
              <a:t>Recognition</a:t>
            </a:r>
            <a:r>
              <a:rPr lang="pl-PL" dirty="0"/>
              <a:t>" OR "Speech </a:t>
            </a:r>
            <a:r>
              <a:rPr lang="pl-PL" dirty="0" err="1"/>
              <a:t>Segmentation</a:t>
            </a:r>
            <a:r>
              <a:rPr lang="pl-PL" dirty="0"/>
              <a:t>" OR "</a:t>
            </a:r>
            <a:r>
              <a:rPr lang="pl-PL" dirty="0" err="1"/>
              <a:t>Text</a:t>
            </a:r>
            <a:r>
              <a:rPr lang="pl-PL" dirty="0"/>
              <a:t>-to-Speech" OR "Automatic </a:t>
            </a:r>
            <a:r>
              <a:rPr lang="pl-PL" dirty="0" err="1"/>
              <a:t>Summarization</a:t>
            </a:r>
            <a:r>
              <a:rPr lang="pl-PL" dirty="0"/>
              <a:t>" OR "Machine </a:t>
            </a:r>
            <a:r>
              <a:rPr lang="pl-PL" dirty="0" err="1"/>
              <a:t>Translation</a:t>
            </a:r>
            <a:r>
              <a:rPr lang="pl-PL" dirty="0"/>
              <a:t>" OR "Natural Language </a:t>
            </a:r>
            <a:r>
              <a:rPr lang="pl-PL" dirty="0" err="1"/>
              <a:t>Generation</a:t>
            </a:r>
            <a:r>
              <a:rPr lang="pl-PL" dirty="0"/>
              <a:t>" OR "Natural Language </a:t>
            </a:r>
            <a:r>
              <a:rPr lang="pl-PL" dirty="0" err="1"/>
              <a:t>Understanding</a:t>
            </a:r>
            <a:r>
              <a:rPr lang="pl-PL" dirty="0"/>
              <a:t>" OR "</a:t>
            </a:r>
            <a:r>
              <a:rPr lang="pl-PL" dirty="0" err="1"/>
              <a:t>Question</a:t>
            </a:r>
            <a:r>
              <a:rPr lang="pl-PL" dirty="0"/>
              <a:t> </a:t>
            </a:r>
            <a:r>
              <a:rPr lang="pl-PL" dirty="0" err="1"/>
              <a:t>Answering</a:t>
            </a:r>
            <a:r>
              <a:rPr lang="pl-PL" dirty="0"/>
              <a:t>")</a:t>
            </a:r>
          </a:p>
          <a:p>
            <a:pPr lvl="1"/>
            <a:r>
              <a:rPr lang="pl-PL" dirty="0" err="1"/>
              <a:t>Continue</a:t>
            </a:r>
            <a:r>
              <a:rPr lang="pl-PL" dirty="0"/>
              <a:t> with </a:t>
            </a:r>
            <a:r>
              <a:rPr lang="pl-PL" dirty="0" err="1"/>
              <a:t>analysis</a:t>
            </a:r>
            <a:r>
              <a:rPr lang="pl-PL" dirty="0"/>
              <a:t> of the </a:t>
            </a:r>
            <a:r>
              <a:rPr lang="pl-PL" dirty="0" err="1"/>
              <a:t>relevant</a:t>
            </a:r>
            <a:r>
              <a:rPr lang="pl-PL" dirty="0"/>
              <a:t> </a:t>
            </a:r>
            <a:r>
              <a:rPr lang="pl-PL" dirty="0" err="1"/>
              <a:t>sources</a:t>
            </a:r>
            <a:endParaRPr lang="pl-PL" dirty="0"/>
          </a:p>
          <a:p>
            <a:pPr lvl="2"/>
            <a:endParaRPr lang="pl-PL" dirty="0"/>
          </a:p>
          <a:p>
            <a:pPr lvl="2"/>
            <a:endParaRPr lang="pl-PL"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25</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87861231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Timeline </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98425" lvl="1"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26</a:t>
            </a:fld>
            <a:endParaRPr lang="de-DE" dirty="0"/>
          </a:p>
        </p:txBody>
      </p:sp>
      <p:sp>
        <p:nvSpPr>
          <p:cNvPr id="11" name="Rechteck 10"/>
          <p:cNvSpPr/>
          <p:nvPr/>
        </p:nvSpPr>
        <p:spPr>
          <a:xfrm>
            <a:off x="332903" y="6366922"/>
            <a:ext cx="11524664" cy="215444"/>
          </a:xfrm>
          <a:prstGeom prst="rect">
            <a:avLst/>
          </a:prstGeom>
        </p:spPr>
        <p:txBody>
          <a:bodyPr wrap="square" rIns="0">
            <a:spAutoFit/>
          </a:bodyPr>
          <a:lstStyle/>
          <a:p>
            <a:pPr lvl="0" algn="r"/>
            <a:r>
              <a:rPr lang="en-US" sz="800" i="1" dirty="0">
                <a:solidFill>
                  <a:srgbClr val="000000"/>
                </a:solidFill>
                <a:latin typeface="Arial"/>
              </a:rPr>
              <a:t>proudly made with the </a:t>
            </a:r>
            <a:r>
              <a:rPr lang="en-US" sz="800" i="1" dirty="0">
                <a:solidFill>
                  <a:srgbClr val="000000"/>
                </a:solidFill>
                <a:latin typeface="Arial"/>
                <a:hlinkClick r:id="rId3"/>
              </a:rPr>
              <a:t>Gantt Chart Tool </a:t>
            </a:r>
            <a:r>
              <a:rPr lang="en-US" sz="800" i="1" dirty="0">
                <a:solidFill>
                  <a:srgbClr val="000000"/>
                </a:solidFill>
                <a:latin typeface="Arial"/>
              </a:rPr>
              <a:t>of </a:t>
            </a:r>
            <a:r>
              <a:rPr lang="en-US" sz="800" i="1" dirty="0" err="1">
                <a:solidFill>
                  <a:srgbClr val="000000"/>
                </a:solidFill>
                <a:latin typeface="Arial"/>
              </a:rPr>
              <a:t>VisualParadigm</a:t>
            </a:r>
            <a:r>
              <a:rPr lang="en-US" sz="800" i="1" dirty="0">
                <a:solidFill>
                  <a:srgbClr val="000000"/>
                </a:solidFill>
                <a:latin typeface="Arial"/>
              </a:rPr>
              <a:t>  </a:t>
            </a:r>
          </a:p>
        </p:txBody>
      </p:sp>
      <p:sp>
        <p:nvSpPr>
          <p:cNvPr id="9" name="Fußzeilenplatzhalter 4">
            <a:extLst>
              <a:ext uri="{FF2B5EF4-FFF2-40B4-BE49-F238E27FC236}">
                <a16:creationId xmlns:a16="http://schemas.microsoft.com/office/drawing/2014/main" id="{7085D6BD-EC0B-CE4A-9C17-4F6FA8B6C566}"/>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14" name="Obraz 13">
            <a:extLst>
              <a:ext uri="{FF2B5EF4-FFF2-40B4-BE49-F238E27FC236}">
                <a16:creationId xmlns:a16="http://schemas.microsoft.com/office/drawing/2014/main" id="{B71D02B1-46C5-A446-8C16-DB4261351154}"/>
              </a:ext>
            </a:extLst>
          </p:cNvPr>
          <p:cNvPicPr>
            <a:picLocks noChangeAspect="1"/>
          </p:cNvPicPr>
          <p:nvPr/>
        </p:nvPicPr>
        <p:blipFill>
          <a:blip r:embed="rId4"/>
          <a:stretch>
            <a:fillRect/>
          </a:stretch>
        </p:blipFill>
        <p:spPr>
          <a:xfrm>
            <a:off x="14157" y="2367713"/>
            <a:ext cx="12192000" cy="1306286"/>
          </a:xfrm>
          <a:prstGeom prst="rect">
            <a:avLst/>
          </a:prstGeom>
        </p:spPr>
      </p:pic>
      <p:sp>
        <p:nvSpPr>
          <p:cNvPr id="5" name="Owal 4">
            <a:extLst>
              <a:ext uri="{FF2B5EF4-FFF2-40B4-BE49-F238E27FC236}">
                <a16:creationId xmlns:a16="http://schemas.microsoft.com/office/drawing/2014/main" id="{B6ECCDFA-BAA9-0B40-984B-7621F4B6A95D}"/>
              </a:ext>
            </a:extLst>
          </p:cNvPr>
          <p:cNvSpPr/>
          <p:nvPr/>
        </p:nvSpPr>
        <p:spPr bwMode="auto">
          <a:xfrm>
            <a:off x="6061505" y="2636912"/>
            <a:ext cx="432048" cy="441465"/>
          </a:xfrm>
          <a:prstGeom prst="ellipse">
            <a:avLst/>
          </a:prstGeom>
          <a:noFill/>
          <a:ln>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8" name="Łącznik prosty ze strzałką 7">
            <a:extLst>
              <a:ext uri="{FF2B5EF4-FFF2-40B4-BE49-F238E27FC236}">
                <a16:creationId xmlns:a16="http://schemas.microsoft.com/office/drawing/2014/main" id="{A5B1DBE2-0E62-1F4A-AFB9-9406B7ED28D6}"/>
              </a:ext>
            </a:extLst>
          </p:cNvPr>
          <p:cNvCxnSpPr>
            <a:cxnSpLocks/>
            <a:endCxn id="5" idx="7"/>
          </p:cNvCxnSpPr>
          <p:nvPr/>
        </p:nvCxnSpPr>
        <p:spPr bwMode="auto">
          <a:xfrm flipH="1">
            <a:off x="6430281" y="1678589"/>
            <a:ext cx="731914" cy="1022974"/>
          </a:xfrm>
          <a:prstGeom prst="straightConnector1">
            <a:avLst/>
          </a:prstGeom>
          <a:ln>
            <a:solidFill>
              <a:srgbClr val="FF0000">
                <a:alpha val="50000"/>
              </a:srgbClr>
            </a:solidFill>
            <a:headEnd type="none" w="med" len="med"/>
            <a:tailEnd type="triangle"/>
          </a:ln>
        </p:spPr>
        <p:style>
          <a:lnRef idx="3">
            <a:schemeClr val="dk1"/>
          </a:lnRef>
          <a:fillRef idx="0">
            <a:schemeClr val="dk1"/>
          </a:fillRef>
          <a:effectRef idx="2">
            <a:schemeClr val="dk1"/>
          </a:effectRef>
          <a:fontRef idx="minor">
            <a:schemeClr val="tx1"/>
          </a:fontRef>
        </p:style>
      </p:cxnSp>
      <p:sp>
        <p:nvSpPr>
          <p:cNvPr id="13" name="pole tekstowe 12">
            <a:extLst>
              <a:ext uri="{FF2B5EF4-FFF2-40B4-BE49-F238E27FC236}">
                <a16:creationId xmlns:a16="http://schemas.microsoft.com/office/drawing/2014/main" id="{E08D8426-C9CA-C543-A5D6-DDF02FC00C80}"/>
              </a:ext>
            </a:extLst>
          </p:cNvPr>
          <p:cNvSpPr txBox="1"/>
          <p:nvPr/>
        </p:nvSpPr>
        <p:spPr>
          <a:xfrm>
            <a:off x="6816080" y="1197225"/>
            <a:ext cx="151216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We are here!</a:t>
            </a:r>
          </a:p>
        </p:txBody>
      </p:sp>
    </p:spTree>
    <p:extLst>
      <p:ext uri="{BB962C8B-B14F-4D97-AF65-F5344CB8AC3E}">
        <p14:creationId xmlns:p14="http://schemas.microsoft.com/office/powerpoint/2010/main" val="133699494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32903" y="3249154"/>
            <a:ext cx="11523133" cy="359691"/>
          </a:xfrm>
        </p:spPr>
        <p:txBody>
          <a:bodyPr>
            <a:noAutofit/>
          </a:bodyPr>
          <a:lstStyle/>
          <a:p>
            <a:pPr marL="449262" lvl="2" indent="0" algn="ctr">
              <a:buNone/>
            </a:pPr>
            <a:r>
              <a:rPr lang="en-US" sz="3200" b="1" dirty="0"/>
              <a:t>Thanks for your attention!</a:t>
            </a:r>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27</a:t>
            </a:fld>
            <a:endParaRPr lang="de-DE" dirty="0"/>
          </a:p>
        </p:txBody>
      </p:sp>
      <p:sp>
        <p:nvSpPr>
          <p:cNvPr id="7" name="Fußzeilenplatzhalter 4">
            <a:extLst>
              <a:ext uri="{FF2B5EF4-FFF2-40B4-BE49-F238E27FC236}">
                <a16:creationId xmlns:a16="http://schemas.microsoft.com/office/drawing/2014/main" id="{BB4AAF6A-B4B4-284B-A426-B742D3997813}"/>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07871302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32903" y="3249154"/>
            <a:ext cx="11523133" cy="359691"/>
          </a:xfrm>
        </p:spPr>
        <p:txBody>
          <a:bodyPr>
            <a:noAutofit/>
          </a:bodyPr>
          <a:lstStyle/>
          <a:p>
            <a:pPr marL="449262" lvl="2" indent="0" algn="ctr">
              <a:buNone/>
            </a:pPr>
            <a:r>
              <a:rPr lang="en-US" sz="3200" b="1" dirty="0"/>
              <a:t>Backup Slides</a:t>
            </a:r>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28</a:t>
            </a:fld>
            <a:endParaRPr lang="de-DE" dirty="0"/>
          </a:p>
        </p:txBody>
      </p:sp>
      <p:sp>
        <p:nvSpPr>
          <p:cNvPr id="7" name="Fußzeilenplatzhalter 4">
            <a:extLst>
              <a:ext uri="{FF2B5EF4-FFF2-40B4-BE49-F238E27FC236}">
                <a16:creationId xmlns:a16="http://schemas.microsoft.com/office/drawing/2014/main" id="{BB4AAF6A-B4B4-284B-A426-B742D3997813}"/>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79805762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Approaches</a:t>
            </a:r>
          </a:p>
        </p:txBody>
      </p:sp>
      <p:sp>
        <p:nvSpPr>
          <p:cNvPr id="3" name="Inhaltsplatzhalter 2"/>
          <p:cNvSpPr>
            <a:spLocks noGrp="1"/>
          </p:cNvSpPr>
          <p:nvPr>
            <p:ph idx="1"/>
          </p:nvPr>
        </p:nvSpPr>
        <p:spPr>
          <a:xfrm>
            <a:off x="334434" y="981076"/>
            <a:ext cx="11523133" cy="5400675"/>
          </a:xfrm>
        </p:spPr>
        <p:txBody>
          <a:bodyPr/>
          <a:lstStyle/>
          <a:p>
            <a:pPr lvl="3"/>
            <a:endParaRPr lang="pl-PL" dirty="0"/>
          </a:p>
          <a:p>
            <a:pPr lvl="3"/>
            <a:endParaRPr lang="pl-PL" dirty="0"/>
          </a:p>
          <a:p>
            <a:pPr marL="808038" lvl="3" indent="0" algn="r">
              <a:buNone/>
            </a:pPr>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29</a:t>
            </a:fld>
            <a:endParaRPr lang="de-DE" dirty="0"/>
          </a:p>
        </p:txBody>
      </p:sp>
      <p:sp>
        <p:nvSpPr>
          <p:cNvPr id="32" name="pole tekstowe 31">
            <a:extLst>
              <a:ext uri="{FF2B5EF4-FFF2-40B4-BE49-F238E27FC236}">
                <a16:creationId xmlns:a16="http://schemas.microsoft.com/office/drawing/2014/main" id="{D9FC4A5F-353D-9B4E-A802-A25F99EB24C3}"/>
              </a:ext>
            </a:extLst>
          </p:cNvPr>
          <p:cNvSpPr txBox="1"/>
          <p:nvPr/>
        </p:nvSpPr>
        <p:spPr>
          <a:xfrm>
            <a:off x="479376" y="1340768"/>
            <a:ext cx="11378190" cy="424731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
            </a:pPr>
            <a:r>
              <a:rPr lang="en-US" dirty="0">
                <a:latin typeface="Arial" pitchFamily="34" charset="0"/>
              </a:rPr>
              <a:t>Secure Data Processing: </a:t>
            </a:r>
            <a:r>
              <a:rPr lang="en-US" b="1" dirty="0">
                <a:latin typeface="Arial" pitchFamily="34" charset="0"/>
              </a:rPr>
              <a:t>de-identification</a:t>
            </a:r>
          </a:p>
          <a:p>
            <a:pPr marL="742950" lvl="1" indent="-285750">
              <a:buFont typeface="Wingdings" pitchFamily="2" charset="2"/>
              <a:buChar char="§"/>
            </a:pPr>
            <a:r>
              <a:rPr lang="en-US" dirty="0">
                <a:latin typeface="Arial" pitchFamily="34" charset="0"/>
                <a:hlinkClick r:id="rId3"/>
              </a:rPr>
              <a:t>Using </a:t>
            </a:r>
            <a:r>
              <a:rPr lang="en-US" b="1" dirty="0">
                <a:latin typeface="Arial" pitchFamily="34" charset="0"/>
                <a:hlinkClick r:id="rId3"/>
              </a:rPr>
              <a:t>Named Entity Recognition</a:t>
            </a:r>
            <a:r>
              <a:rPr lang="en-US" dirty="0">
                <a:latin typeface="Arial" pitchFamily="34" charset="0"/>
                <a:hlinkClick r:id="rId3"/>
              </a:rPr>
              <a:t> to find and/or remove identifiers in data</a:t>
            </a:r>
            <a:r>
              <a:rPr lang="en-US" dirty="0">
                <a:latin typeface="Arial" pitchFamily="34" charset="0"/>
              </a:rPr>
              <a:t> (e.g. diagnosis reports or clinical trial reports)</a:t>
            </a:r>
          </a:p>
          <a:p>
            <a:pPr marL="285750" indent="-285750">
              <a:buFont typeface="Wingdings" pitchFamily="2" charset="2"/>
              <a:buChar char="§"/>
            </a:pPr>
            <a:r>
              <a:rPr lang="en-US" dirty="0">
                <a:latin typeface="Arial" pitchFamily="34" charset="0"/>
              </a:rPr>
              <a:t>Homomorphic Encryption and NLP</a:t>
            </a:r>
          </a:p>
          <a:p>
            <a:pPr marL="742950" lvl="1" indent="-285750">
              <a:buFont typeface="Wingdings" pitchFamily="2" charset="2"/>
              <a:buChar char="§"/>
            </a:pPr>
            <a:r>
              <a:rPr lang="en-US" dirty="0">
                <a:latin typeface="Arial" pitchFamily="34" charset="0"/>
                <a:hlinkClick r:id="rId4"/>
              </a:rPr>
              <a:t>Execution of NLP over encrypted private data without revealing it</a:t>
            </a:r>
            <a:endParaRPr lang="en-US" dirty="0">
              <a:latin typeface="Arial" pitchFamily="34" charset="0"/>
            </a:endParaRPr>
          </a:p>
          <a:p>
            <a:pPr marL="742950" lvl="1" indent="-285750">
              <a:buFont typeface="Wingdings" pitchFamily="2" charset="2"/>
              <a:buChar char="§"/>
            </a:pPr>
            <a:r>
              <a:rPr lang="en-US" dirty="0">
                <a:latin typeface="Arial" pitchFamily="34" charset="0"/>
              </a:rPr>
              <a:t>Enabling companies to apply </a:t>
            </a:r>
            <a:r>
              <a:rPr lang="en-US" dirty="0" err="1">
                <a:latin typeface="Arial" pitchFamily="34" charset="0"/>
              </a:rPr>
              <a:t>MLaaS</a:t>
            </a:r>
            <a:r>
              <a:rPr lang="en-US" dirty="0">
                <a:latin typeface="Arial" pitchFamily="34" charset="0"/>
              </a:rPr>
              <a:t> without private data disclosure</a:t>
            </a:r>
          </a:p>
          <a:p>
            <a:pPr marL="285750" indent="-285750">
              <a:buFont typeface="Wingdings" pitchFamily="2" charset="2"/>
              <a:buChar char="§"/>
            </a:pPr>
            <a:r>
              <a:rPr lang="en-US" dirty="0">
                <a:latin typeface="Arial" pitchFamily="34" charset="0"/>
              </a:rPr>
              <a:t>Privacy (and utility) preserving hierarchical representations in text</a:t>
            </a:r>
          </a:p>
          <a:p>
            <a:pPr marL="742950" lvl="1" indent="-285750">
              <a:buFont typeface="Wingdings" pitchFamily="2" charset="2"/>
              <a:buChar char="§"/>
            </a:pPr>
            <a:r>
              <a:rPr lang="en-US" dirty="0">
                <a:latin typeface="Arial" pitchFamily="34" charset="0"/>
                <a:hlinkClick r:id="rId5"/>
              </a:rPr>
              <a:t>Word Representations in hyperbolic spaces</a:t>
            </a:r>
            <a:endParaRPr lang="en-US" dirty="0">
              <a:latin typeface="Arial" pitchFamily="34" charset="0"/>
            </a:endParaRPr>
          </a:p>
          <a:p>
            <a:pPr marL="285750" indent="-285750">
              <a:buFont typeface="Wingdings" pitchFamily="2" charset="2"/>
              <a:buChar char="§"/>
            </a:pPr>
            <a:r>
              <a:rPr lang="en-US" dirty="0">
                <a:latin typeface="Arial" pitchFamily="34" charset="0"/>
              </a:rPr>
              <a:t>Differential Privacy</a:t>
            </a:r>
          </a:p>
          <a:p>
            <a:pPr marL="742950" lvl="1" indent="-285750">
              <a:buFont typeface="Wingdings" pitchFamily="2" charset="2"/>
              <a:buChar char="§"/>
            </a:pPr>
            <a:r>
              <a:rPr lang="en-US" dirty="0">
                <a:latin typeface="Arial" pitchFamily="34" charset="0"/>
                <a:hlinkClick r:id="rId6"/>
              </a:rPr>
              <a:t>Development of a differential private protocol to communicate with untrusted servers</a:t>
            </a:r>
            <a:endParaRPr lang="en-US" dirty="0">
              <a:latin typeface="Arial" pitchFamily="34" charset="0"/>
            </a:endParaRP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p:txBody>
      </p:sp>
      <p:sp>
        <p:nvSpPr>
          <p:cNvPr id="27" name="Rechteck 10">
            <a:extLst>
              <a:ext uri="{FF2B5EF4-FFF2-40B4-BE49-F238E27FC236}">
                <a16:creationId xmlns:a16="http://schemas.microsoft.com/office/drawing/2014/main" id="{29B1A5B4-C554-0B4A-B796-68FBB2AD8757}"/>
              </a:ext>
            </a:extLst>
          </p:cNvPr>
          <p:cNvSpPr/>
          <p:nvPr/>
        </p:nvSpPr>
        <p:spPr>
          <a:xfrm>
            <a:off x="332903" y="6308741"/>
            <a:ext cx="11524664" cy="461665"/>
          </a:xfrm>
          <a:prstGeom prst="rect">
            <a:avLst/>
          </a:prstGeom>
        </p:spPr>
        <p:txBody>
          <a:bodyPr wrap="square" rIns="0">
            <a:spAutoFit/>
          </a:bodyPr>
          <a:lstStyle/>
          <a:p>
            <a:pPr algn="r"/>
            <a:r>
              <a:rPr lang="en-US" sz="800" i="1" dirty="0">
                <a:solidFill>
                  <a:srgbClr val="000000"/>
                </a:solidFill>
                <a:latin typeface="Arial"/>
              </a:rPr>
              <a:t>Medium Blog Post: </a:t>
            </a:r>
            <a:r>
              <a:rPr lang="en-US" sz="800" i="1" dirty="0">
                <a:solidFill>
                  <a:srgbClr val="000000"/>
                </a:solidFill>
                <a:latin typeface="Arial"/>
                <a:hlinkClick r:id="rId7"/>
              </a:rPr>
              <a:t>Differentially Private Natural Language Processing</a:t>
            </a:r>
            <a:endParaRPr lang="en-US" sz="800" i="1" dirty="0">
              <a:solidFill>
                <a:srgbClr val="000000"/>
              </a:solidFill>
              <a:latin typeface="Arial"/>
            </a:endParaRPr>
          </a:p>
          <a:p>
            <a:pPr algn="r"/>
            <a:br>
              <a:rPr lang="en-US" sz="800" i="1" dirty="0">
                <a:solidFill>
                  <a:srgbClr val="000000"/>
                </a:solidFill>
                <a:latin typeface="Arial"/>
              </a:rPr>
            </a:br>
            <a:r>
              <a:rPr lang="en-US" sz="800" i="1" dirty="0">
                <a:solidFill>
                  <a:srgbClr val="000000"/>
                </a:solidFill>
                <a:latin typeface="Arial"/>
              </a:rPr>
              <a:t> </a:t>
            </a:r>
          </a:p>
        </p:txBody>
      </p:sp>
      <p:sp>
        <p:nvSpPr>
          <p:cNvPr id="9" name="Fußzeilenplatzhalter 4">
            <a:extLst>
              <a:ext uri="{FF2B5EF4-FFF2-40B4-BE49-F238E27FC236}">
                <a16:creationId xmlns:a16="http://schemas.microsoft.com/office/drawing/2014/main" id="{A580E881-12AC-CD4A-B6BE-05993F87D576}"/>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326479206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Background – Is Privacy really an Issue nowadays?</a:t>
            </a:r>
          </a:p>
        </p:txBody>
      </p:sp>
      <p:sp>
        <p:nvSpPr>
          <p:cNvPr id="3" name="Inhaltsplatzhalter 2"/>
          <p:cNvSpPr>
            <a:spLocks noGrp="1"/>
          </p:cNvSpPr>
          <p:nvPr>
            <p:ph idx="1"/>
          </p:nvPr>
        </p:nvSpPr>
        <p:spPr>
          <a:xfrm>
            <a:off x="334434" y="981076"/>
            <a:ext cx="11523133" cy="5400675"/>
          </a:xfrm>
        </p:spPr>
        <p:txBody>
          <a:bodyPr/>
          <a:lstStyle/>
          <a:p>
            <a:pPr lvl="3"/>
            <a:endParaRPr lang="pl-PL" dirty="0"/>
          </a:p>
          <a:p>
            <a:pPr lvl="3"/>
            <a:r>
              <a:rPr lang="pl-PL" dirty="0" err="1"/>
              <a:t>There</a:t>
            </a:r>
            <a:r>
              <a:rPr lang="pl-PL" dirty="0"/>
              <a:t> </a:t>
            </a:r>
            <a:r>
              <a:rPr lang="pl-PL" dirty="0" err="1"/>
              <a:t>are</a:t>
            </a:r>
            <a:r>
              <a:rPr lang="pl-PL" dirty="0"/>
              <a:t> </a:t>
            </a:r>
            <a:r>
              <a:rPr lang="pl-PL" b="1" dirty="0"/>
              <a:t>26 </a:t>
            </a:r>
            <a:r>
              <a:rPr lang="pl-PL" b="1" dirty="0" err="1"/>
              <a:t>key</a:t>
            </a:r>
            <a:r>
              <a:rPr lang="pl-PL" b="1" dirty="0"/>
              <a:t> </a:t>
            </a:r>
            <a:r>
              <a:rPr lang="pl-PL" b="1" dirty="0" err="1"/>
              <a:t>privacy</a:t>
            </a:r>
            <a:r>
              <a:rPr lang="pl-PL" b="1" dirty="0"/>
              <a:t> </a:t>
            </a:r>
            <a:r>
              <a:rPr lang="pl-PL" b="1" dirty="0" err="1"/>
              <a:t>issues</a:t>
            </a:r>
            <a:r>
              <a:rPr lang="pl-PL" dirty="0"/>
              <a:t> </a:t>
            </a:r>
            <a:r>
              <a:rPr lang="pl-PL" dirty="0" err="1"/>
              <a:t>affecting</a:t>
            </a:r>
            <a:r>
              <a:rPr lang="pl-PL" dirty="0"/>
              <a:t> the </a:t>
            </a:r>
            <a:r>
              <a:rPr lang="pl-PL" dirty="0" err="1"/>
              <a:t>consumer</a:t>
            </a:r>
            <a:r>
              <a:rPr lang="pl-PL" dirty="0"/>
              <a:t>:</a:t>
            </a:r>
          </a:p>
          <a:p>
            <a:pPr lvl="3"/>
            <a:endParaRPr lang="pl-PL" dirty="0"/>
          </a:p>
          <a:p>
            <a:pPr lvl="4"/>
            <a:endParaRPr lang="pl-PL" dirty="0"/>
          </a:p>
          <a:p>
            <a:pPr marL="808038" lvl="3" indent="0" algn="r">
              <a:buNone/>
            </a:pPr>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461665"/>
          </a:xfrm>
          <a:prstGeom prst="rect">
            <a:avLst/>
          </a:prstGeom>
        </p:spPr>
        <p:txBody>
          <a:bodyPr wrap="square" rIns="0">
            <a:spAutoFit/>
          </a:bodyPr>
          <a:lstStyle/>
          <a:p>
            <a:pPr algn="r"/>
            <a:r>
              <a:rPr lang="en-US" sz="800" i="1" dirty="0">
                <a:solidFill>
                  <a:srgbClr val="000000"/>
                </a:solidFill>
                <a:latin typeface="Arial"/>
              </a:rPr>
              <a:t>For more information, visit </a:t>
            </a:r>
            <a:r>
              <a:rPr lang="en-US" sz="800" i="1" dirty="0">
                <a:solidFill>
                  <a:srgbClr val="000000"/>
                </a:solidFill>
                <a:latin typeface="Arial"/>
                <a:hlinkClick r:id="rId3"/>
              </a:rPr>
              <a:t>Privacy Today: A Review of Current Issues</a:t>
            </a:r>
            <a:endParaRPr lang="en-US" sz="800" i="1" dirty="0">
              <a:solidFill>
                <a:srgbClr val="000000"/>
              </a:solidFill>
              <a:latin typeface="Arial"/>
            </a:endParaRPr>
          </a:p>
          <a:p>
            <a:pPr algn="r"/>
            <a:r>
              <a:rPr lang="en-US" sz="800" i="1" dirty="0">
                <a:solidFill>
                  <a:srgbClr val="000000"/>
                </a:solidFill>
                <a:latin typeface="Arial"/>
              </a:rPr>
              <a:t>Picture from </a:t>
            </a:r>
            <a:r>
              <a:rPr lang="en-US" sz="800" i="1" dirty="0">
                <a:solidFill>
                  <a:srgbClr val="000000"/>
                </a:solidFill>
                <a:latin typeface="Arial"/>
                <a:hlinkClick r:id="rId3"/>
              </a:rPr>
              <a:t>privacyrights.org</a:t>
            </a:r>
            <a:br>
              <a:rPr lang="en-US" sz="800" i="1" dirty="0">
                <a:solidFill>
                  <a:srgbClr val="000000"/>
                </a:solidFill>
                <a:latin typeface="Arial"/>
              </a:rPr>
            </a:br>
            <a:r>
              <a:rPr lang="en-US" sz="800" i="1" dirty="0">
                <a:solidFill>
                  <a:srgbClr val="000000"/>
                </a:solidFill>
                <a:latin typeface="Arial"/>
              </a:rPr>
              <a:t> </a:t>
            </a:r>
          </a:p>
        </p:txBody>
      </p:sp>
      <p:sp>
        <p:nvSpPr>
          <p:cNvPr id="10" name="Fußzeilenplatzhalter 4">
            <a:extLst>
              <a:ext uri="{FF2B5EF4-FFF2-40B4-BE49-F238E27FC236}">
                <a16:creationId xmlns:a16="http://schemas.microsoft.com/office/drawing/2014/main" id="{0C55DBD3-7D09-C64B-8826-34CBC6B73E5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5" name="Obraz 4">
            <a:extLst>
              <a:ext uri="{FF2B5EF4-FFF2-40B4-BE49-F238E27FC236}">
                <a16:creationId xmlns:a16="http://schemas.microsoft.com/office/drawing/2014/main" id="{23D81C7F-5EAC-BD4C-B720-DB3246E78F51}"/>
              </a:ext>
            </a:extLst>
          </p:cNvPr>
          <p:cNvPicPr>
            <a:picLocks noChangeAspect="1"/>
          </p:cNvPicPr>
          <p:nvPr/>
        </p:nvPicPr>
        <p:blipFill>
          <a:blip r:embed="rId4"/>
          <a:stretch>
            <a:fillRect/>
          </a:stretch>
        </p:blipFill>
        <p:spPr>
          <a:xfrm>
            <a:off x="8760296" y="4674119"/>
            <a:ext cx="3216424" cy="1089159"/>
          </a:xfrm>
          <a:prstGeom prst="rect">
            <a:avLst/>
          </a:prstGeom>
        </p:spPr>
      </p:pic>
      <p:sp>
        <p:nvSpPr>
          <p:cNvPr id="12" name="Abgerundetes Rechteck 58">
            <a:extLst>
              <a:ext uri="{FF2B5EF4-FFF2-40B4-BE49-F238E27FC236}">
                <a16:creationId xmlns:a16="http://schemas.microsoft.com/office/drawing/2014/main" id="{20E89DEB-42D4-3749-835B-6B055AD7201D}"/>
              </a:ext>
            </a:extLst>
          </p:cNvPr>
          <p:cNvSpPr/>
          <p:nvPr/>
        </p:nvSpPr>
        <p:spPr bwMode="auto">
          <a:xfrm>
            <a:off x="4583832" y="2767013"/>
            <a:ext cx="1811847" cy="9144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Key Privacy Issues</a:t>
            </a:r>
          </a:p>
        </p:txBody>
      </p:sp>
      <p:cxnSp>
        <p:nvCxnSpPr>
          <p:cNvPr id="13" name="Gerade Verbindung mit Pfeil 43">
            <a:extLst>
              <a:ext uri="{FF2B5EF4-FFF2-40B4-BE49-F238E27FC236}">
                <a16:creationId xmlns:a16="http://schemas.microsoft.com/office/drawing/2014/main" id="{CDC33F5F-1098-F947-9D47-D4BC61DE665E}"/>
              </a:ext>
            </a:extLst>
          </p:cNvPr>
          <p:cNvCxnSpPr>
            <a:cxnSpLocks/>
          </p:cNvCxnSpPr>
          <p:nvPr/>
        </p:nvCxnSpPr>
        <p:spPr bwMode="auto">
          <a:xfrm>
            <a:off x="6391689" y="3529084"/>
            <a:ext cx="1432503" cy="83602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15" name="pole tekstowe 14">
            <a:extLst>
              <a:ext uri="{FF2B5EF4-FFF2-40B4-BE49-F238E27FC236}">
                <a16:creationId xmlns:a16="http://schemas.microsoft.com/office/drawing/2014/main" id="{DE075AD5-602D-6849-85D2-6D47813E1B0F}"/>
              </a:ext>
            </a:extLst>
          </p:cNvPr>
          <p:cNvSpPr txBox="1"/>
          <p:nvPr/>
        </p:nvSpPr>
        <p:spPr>
          <a:xfrm>
            <a:off x="7700267" y="4209424"/>
            <a:ext cx="432048"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a:t>
            </a:r>
          </a:p>
          <a:p>
            <a:endParaRPr lang="en-US" dirty="0">
              <a:latin typeface="Arial" pitchFamily="34" charset="0"/>
            </a:endParaRPr>
          </a:p>
        </p:txBody>
      </p:sp>
      <p:cxnSp>
        <p:nvCxnSpPr>
          <p:cNvPr id="16" name="Gerade Verbindung mit Pfeil 43">
            <a:extLst>
              <a:ext uri="{FF2B5EF4-FFF2-40B4-BE49-F238E27FC236}">
                <a16:creationId xmlns:a16="http://schemas.microsoft.com/office/drawing/2014/main" id="{3D440D46-8AEE-EF45-A229-8582733D26F8}"/>
              </a:ext>
            </a:extLst>
          </p:cNvPr>
          <p:cNvCxnSpPr>
            <a:cxnSpLocks/>
          </p:cNvCxnSpPr>
          <p:nvPr/>
        </p:nvCxnSpPr>
        <p:spPr bwMode="auto">
          <a:xfrm flipV="1">
            <a:off x="6391689" y="2378358"/>
            <a:ext cx="1524602" cy="560698"/>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18" name="Abgerundetes Rechteck 58">
            <a:extLst>
              <a:ext uri="{FF2B5EF4-FFF2-40B4-BE49-F238E27FC236}">
                <a16:creationId xmlns:a16="http://schemas.microsoft.com/office/drawing/2014/main" id="{483D658A-EFD4-F445-93FB-46C00C928075}"/>
              </a:ext>
            </a:extLst>
          </p:cNvPr>
          <p:cNvSpPr/>
          <p:nvPr/>
        </p:nvSpPr>
        <p:spPr bwMode="auto">
          <a:xfrm>
            <a:off x="7916291" y="1921158"/>
            <a:ext cx="1524602" cy="646331"/>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Big Data</a:t>
            </a:r>
          </a:p>
        </p:txBody>
      </p:sp>
      <p:cxnSp>
        <p:nvCxnSpPr>
          <p:cNvPr id="19" name="Gerade Verbindung mit Pfeil 43">
            <a:extLst>
              <a:ext uri="{FF2B5EF4-FFF2-40B4-BE49-F238E27FC236}">
                <a16:creationId xmlns:a16="http://schemas.microsoft.com/office/drawing/2014/main" id="{34E6FBD6-52F2-B24D-ADE5-F5E640F2D3C9}"/>
              </a:ext>
            </a:extLst>
          </p:cNvPr>
          <p:cNvCxnSpPr>
            <a:cxnSpLocks/>
            <a:endCxn id="20" idx="1"/>
          </p:cNvCxnSpPr>
          <p:nvPr/>
        </p:nvCxnSpPr>
        <p:spPr bwMode="auto">
          <a:xfrm flipV="1">
            <a:off x="6391689" y="3222418"/>
            <a:ext cx="1510201" cy="8912"/>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0" name="Abgerundetes Rechteck 58">
            <a:extLst>
              <a:ext uri="{FF2B5EF4-FFF2-40B4-BE49-F238E27FC236}">
                <a16:creationId xmlns:a16="http://schemas.microsoft.com/office/drawing/2014/main" id="{0411FF41-9604-F14C-8C2A-93F755B40D44}"/>
              </a:ext>
            </a:extLst>
          </p:cNvPr>
          <p:cNvSpPr/>
          <p:nvPr/>
        </p:nvSpPr>
        <p:spPr bwMode="auto">
          <a:xfrm>
            <a:off x="7901890" y="2899252"/>
            <a:ext cx="1524602" cy="646331"/>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Internet of Things</a:t>
            </a:r>
          </a:p>
        </p:txBody>
      </p:sp>
      <p:cxnSp>
        <p:nvCxnSpPr>
          <p:cNvPr id="22" name="Gerade Verbindung mit Pfeil 43">
            <a:extLst>
              <a:ext uri="{FF2B5EF4-FFF2-40B4-BE49-F238E27FC236}">
                <a16:creationId xmlns:a16="http://schemas.microsoft.com/office/drawing/2014/main" id="{F5748EF5-264C-FF40-9175-5D75ADB73E1F}"/>
              </a:ext>
            </a:extLst>
          </p:cNvPr>
          <p:cNvCxnSpPr>
            <a:cxnSpLocks/>
            <a:endCxn id="31" idx="3"/>
          </p:cNvCxnSpPr>
          <p:nvPr/>
        </p:nvCxnSpPr>
        <p:spPr bwMode="auto">
          <a:xfrm flipH="1">
            <a:off x="3167219" y="3545583"/>
            <a:ext cx="1416614" cy="728184"/>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3" name="Gerade Verbindung mit Pfeil 43">
            <a:extLst>
              <a:ext uri="{FF2B5EF4-FFF2-40B4-BE49-F238E27FC236}">
                <a16:creationId xmlns:a16="http://schemas.microsoft.com/office/drawing/2014/main" id="{7A0E1FDD-37DA-464B-A482-D6F20D3881C3}"/>
              </a:ext>
            </a:extLst>
          </p:cNvPr>
          <p:cNvCxnSpPr>
            <a:cxnSpLocks/>
            <a:endCxn id="24" idx="3"/>
          </p:cNvCxnSpPr>
          <p:nvPr/>
        </p:nvCxnSpPr>
        <p:spPr bwMode="auto">
          <a:xfrm flipH="1" flipV="1">
            <a:off x="3287688" y="2078541"/>
            <a:ext cx="1282180" cy="993452"/>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4" name="Abgerundetes Rechteck 58">
            <a:extLst>
              <a:ext uri="{FF2B5EF4-FFF2-40B4-BE49-F238E27FC236}">
                <a16:creationId xmlns:a16="http://schemas.microsoft.com/office/drawing/2014/main" id="{4DC471E0-B688-1849-BC33-6701AFB819CA}"/>
              </a:ext>
            </a:extLst>
          </p:cNvPr>
          <p:cNvSpPr/>
          <p:nvPr/>
        </p:nvSpPr>
        <p:spPr bwMode="auto">
          <a:xfrm>
            <a:off x="1487488" y="1589592"/>
            <a:ext cx="1800200" cy="977897"/>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Medical Records Confidentiality</a:t>
            </a:r>
          </a:p>
        </p:txBody>
      </p:sp>
      <p:cxnSp>
        <p:nvCxnSpPr>
          <p:cNvPr id="25" name="Gerade Verbindung mit Pfeil 43">
            <a:extLst>
              <a:ext uri="{FF2B5EF4-FFF2-40B4-BE49-F238E27FC236}">
                <a16:creationId xmlns:a16="http://schemas.microsoft.com/office/drawing/2014/main" id="{9AA73A84-7AB7-A447-8B28-20A010955B10}"/>
              </a:ext>
            </a:extLst>
          </p:cNvPr>
          <p:cNvCxnSpPr>
            <a:cxnSpLocks/>
            <a:stCxn id="12" idx="1"/>
            <a:endCxn id="26" idx="3"/>
          </p:cNvCxnSpPr>
          <p:nvPr/>
        </p:nvCxnSpPr>
        <p:spPr bwMode="auto">
          <a:xfrm flipH="1">
            <a:off x="3153255" y="3224213"/>
            <a:ext cx="1430577" cy="70576"/>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6" name="Abgerundetes Rechteck 58">
            <a:extLst>
              <a:ext uri="{FF2B5EF4-FFF2-40B4-BE49-F238E27FC236}">
                <a16:creationId xmlns:a16="http://schemas.microsoft.com/office/drawing/2014/main" id="{916FDAA4-E53F-AB4B-878E-CD9610346EF3}"/>
              </a:ext>
            </a:extLst>
          </p:cNvPr>
          <p:cNvSpPr/>
          <p:nvPr/>
        </p:nvSpPr>
        <p:spPr bwMode="auto">
          <a:xfrm>
            <a:off x="1487488" y="2908164"/>
            <a:ext cx="1665767" cy="773249"/>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Online Privacy and E-commerce</a:t>
            </a:r>
          </a:p>
        </p:txBody>
      </p:sp>
      <p:sp>
        <p:nvSpPr>
          <p:cNvPr id="31" name="Abgerundetes Rechteck 58">
            <a:extLst>
              <a:ext uri="{FF2B5EF4-FFF2-40B4-BE49-F238E27FC236}">
                <a16:creationId xmlns:a16="http://schemas.microsoft.com/office/drawing/2014/main" id="{5F34BAE3-FBEE-D84C-9656-94E2257D9451}"/>
              </a:ext>
            </a:extLst>
          </p:cNvPr>
          <p:cNvSpPr/>
          <p:nvPr/>
        </p:nvSpPr>
        <p:spPr bwMode="auto">
          <a:xfrm>
            <a:off x="1487488" y="3873415"/>
            <a:ext cx="1679731" cy="800704"/>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Information Broker Industry</a:t>
            </a:r>
          </a:p>
        </p:txBody>
      </p:sp>
    </p:spTree>
    <p:extLst>
      <p:ext uri="{BB962C8B-B14F-4D97-AF65-F5344CB8AC3E}">
        <p14:creationId xmlns:p14="http://schemas.microsoft.com/office/powerpoint/2010/main" val="1736429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Title Suggestions </a:t>
            </a:r>
          </a:p>
        </p:txBody>
      </p:sp>
      <p:sp>
        <p:nvSpPr>
          <p:cNvPr id="3" name="Inhaltsplatzhalter 2"/>
          <p:cNvSpPr>
            <a:spLocks noGrp="1"/>
          </p:cNvSpPr>
          <p:nvPr>
            <p:ph idx="1"/>
          </p:nvPr>
        </p:nvSpPr>
        <p:spPr>
          <a:xfrm>
            <a:off x="334434" y="981076"/>
            <a:ext cx="11523133" cy="5400675"/>
          </a:xfrm>
        </p:spPr>
        <p:txBody>
          <a:bodyPr>
            <a:normAutofit/>
          </a:bodyPr>
          <a:lstStyle/>
          <a:p>
            <a:pPr lvl="2"/>
            <a:r>
              <a:rPr lang="pl-PL" dirty="0" err="1"/>
              <a:t>Identification</a:t>
            </a:r>
            <a:r>
              <a:rPr lang="pl-PL" dirty="0"/>
              <a:t> of </a:t>
            </a:r>
            <a:r>
              <a:rPr lang="pl-PL" dirty="0" err="1"/>
              <a:t>Current</a:t>
            </a:r>
            <a:r>
              <a:rPr lang="pl-PL" dirty="0"/>
              <a:t> </a:t>
            </a:r>
            <a:r>
              <a:rPr lang="pl-PL" dirty="0" err="1"/>
              <a:t>Privacy</a:t>
            </a:r>
            <a:r>
              <a:rPr lang="pl-PL" dirty="0"/>
              <a:t> </a:t>
            </a:r>
            <a:r>
              <a:rPr lang="pl-PL" dirty="0" err="1"/>
              <a:t>Preserving</a:t>
            </a:r>
            <a:r>
              <a:rPr lang="pl-PL" dirty="0"/>
              <a:t> Natural Language Processing Fields/</a:t>
            </a:r>
            <a:r>
              <a:rPr lang="pl-PL" dirty="0" err="1"/>
              <a:t>Domains</a:t>
            </a:r>
            <a:r>
              <a:rPr lang="pl-PL" dirty="0"/>
              <a:t>/</a:t>
            </a:r>
            <a:r>
              <a:rPr lang="pl-PL" dirty="0" err="1"/>
              <a:t>study</a:t>
            </a:r>
            <a:r>
              <a:rPr lang="pl-PL" dirty="0"/>
              <a:t> </a:t>
            </a:r>
            <a:r>
              <a:rPr lang="pl-PL" dirty="0" err="1"/>
              <a:t>topics</a:t>
            </a:r>
            <a:r>
              <a:rPr lang="pl-PL" dirty="0"/>
              <a:t>: A </a:t>
            </a:r>
            <a:r>
              <a:rPr lang="pl-PL" dirty="0" err="1"/>
              <a:t>systematic</a:t>
            </a:r>
            <a:r>
              <a:rPr lang="pl-PL" dirty="0"/>
              <a:t> </a:t>
            </a:r>
            <a:r>
              <a:rPr lang="pl-PL" dirty="0" err="1"/>
              <a:t>Mapping</a:t>
            </a:r>
            <a:r>
              <a:rPr lang="pl-PL" dirty="0"/>
              <a:t> </a:t>
            </a:r>
            <a:r>
              <a:rPr lang="pl-PL" dirty="0" err="1"/>
              <a:t>Study</a:t>
            </a:r>
            <a:r>
              <a:rPr lang="pl-PL" dirty="0"/>
              <a:t> </a:t>
            </a:r>
          </a:p>
          <a:p>
            <a:pPr lvl="2"/>
            <a:r>
              <a:rPr lang="pl-PL" dirty="0" err="1"/>
              <a:t>Investigating</a:t>
            </a:r>
            <a:r>
              <a:rPr lang="pl-PL" dirty="0"/>
              <a:t> </a:t>
            </a:r>
            <a:r>
              <a:rPr lang="pl-PL" dirty="0" err="1"/>
              <a:t>Current</a:t>
            </a:r>
            <a:r>
              <a:rPr lang="pl-PL" dirty="0"/>
              <a:t> </a:t>
            </a:r>
            <a:r>
              <a:rPr lang="pl-PL" dirty="0" err="1"/>
              <a:t>Privacy</a:t>
            </a:r>
            <a:r>
              <a:rPr lang="pl-PL" dirty="0"/>
              <a:t> </a:t>
            </a:r>
            <a:r>
              <a:rPr lang="pl-PL" dirty="0" err="1"/>
              <a:t>Preserving</a:t>
            </a:r>
            <a:r>
              <a:rPr lang="pl-PL" dirty="0"/>
              <a:t> Natural Language Processing </a:t>
            </a:r>
            <a:r>
              <a:rPr lang="pl-PL" dirty="0" err="1"/>
              <a:t>Domains</a:t>
            </a:r>
            <a:r>
              <a:rPr lang="pl-PL" dirty="0"/>
              <a:t>/Fields/</a:t>
            </a:r>
            <a:r>
              <a:rPr lang="pl-PL" dirty="0" err="1"/>
              <a:t>Trends</a:t>
            </a:r>
            <a:r>
              <a:rPr lang="pl-PL" dirty="0"/>
              <a:t>: A </a:t>
            </a:r>
            <a:r>
              <a:rPr lang="pl-PL" dirty="0" err="1"/>
              <a:t>systematic</a:t>
            </a:r>
            <a:r>
              <a:rPr lang="pl-PL" dirty="0"/>
              <a:t> </a:t>
            </a:r>
            <a:r>
              <a:rPr lang="pl-PL" dirty="0" err="1"/>
              <a:t>Mapping</a:t>
            </a:r>
            <a:r>
              <a:rPr lang="pl-PL" dirty="0"/>
              <a:t> </a:t>
            </a:r>
            <a:r>
              <a:rPr lang="pl-PL" dirty="0" err="1"/>
              <a:t>Study</a:t>
            </a:r>
            <a:endParaRPr lang="pl-PL" dirty="0"/>
          </a:p>
          <a:p>
            <a:pPr lvl="2"/>
            <a:r>
              <a:rPr lang="pl-PL" dirty="0" err="1"/>
              <a:t>Privacy-Preserving</a:t>
            </a:r>
            <a:r>
              <a:rPr lang="pl-PL" dirty="0"/>
              <a:t> Natural Language Processing: A </a:t>
            </a:r>
            <a:r>
              <a:rPr lang="pl-PL" dirty="0" err="1"/>
              <a:t>Systematic</a:t>
            </a:r>
            <a:r>
              <a:rPr lang="pl-PL" dirty="0"/>
              <a:t> </a:t>
            </a:r>
            <a:r>
              <a:rPr lang="pl-PL" dirty="0" err="1"/>
              <a:t>Mapping</a:t>
            </a:r>
            <a:r>
              <a:rPr lang="pl-PL" dirty="0"/>
              <a:t> </a:t>
            </a:r>
            <a:r>
              <a:rPr lang="pl-PL" dirty="0" err="1"/>
              <a:t>Study</a:t>
            </a:r>
            <a:endParaRPr lang="pl-PL" dirty="0"/>
          </a:p>
          <a:p>
            <a:pPr lvl="2"/>
            <a:r>
              <a:rPr lang="pl-PL" dirty="0" err="1"/>
              <a:t>Investigating</a:t>
            </a:r>
            <a:r>
              <a:rPr lang="pl-PL" dirty="0"/>
              <a:t> </a:t>
            </a:r>
            <a:r>
              <a:rPr lang="pl-PL" dirty="0" err="1"/>
              <a:t>Trends</a:t>
            </a:r>
            <a:r>
              <a:rPr lang="pl-PL" dirty="0"/>
              <a:t> in </a:t>
            </a:r>
            <a:r>
              <a:rPr lang="pl-PL" dirty="0" err="1"/>
              <a:t>Privacy</a:t>
            </a:r>
            <a:r>
              <a:rPr lang="pl-PL" dirty="0"/>
              <a:t> </a:t>
            </a:r>
            <a:r>
              <a:rPr lang="pl-PL" dirty="0" err="1"/>
              <a:t>Preserving</a:t>
            </a:r>
            <a:r>
              <a:rPr lang="pl-PL" dirty="0"/>
              <a:t> Natural Language Processing (</a:t>
            </a:r>
            <a:r>
              <a:rPr lang="pl-PL" dirty="0" err="1"/>
              <a:t>etc</a:t>
            </a:r>
            <a:r>
              <a:rPr lang="pl-PL" dirty="0"/>
              <a:t>, </a:t>
            </a:r>
            <a:r>
              <a:rPr lang="pl-PL" dirty="0" err="1"/>
              <a:t>without</a:t>
            </a:r>
            <a:r>
              <a:rPr lang="pl-PL" dirty="0"/>
              <a:t> "</a:t>
            </a:r>
            <a:r>
              <a:rPr lang="pl-PL" dirty="0" err="1"/>
              <a:t>systematic</a:t>
            </a:r>
            <a:r>
              <a:rPr lang="pl-PL" dirty="0"/>
              <a:t> </a:t>
            </a:r>
            <a:r>
              <a:rPr lang="pl-PL" dirty="0" err="1"/>
              <a:t>mapping</a:t>
            </a:r>
            <a:r>
              <a:rPr lang="pl-PL" dirty="0"/>
              <a:t> </a:t>
            </a:r>
            <a:r>
              <a:rPr lang="pl-PL" dirty="0" err="1"/>
              <a:t>study</a:t>
            </a:r>
            <a:r>
              <a:rPr lang="pl-PL" dirty="0"/>
              <a:t>" in the end)</a:t>
            </a:r>
          </a:p>
          <a:p>
            <a:pPr lvl="3"/>
            <a:endParaRPr lang="pl-PL" sz="1800"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30</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461665"/>
          </a:xfrm>
          <a:prstGeom prst="rect">
            <a:avLst/>
          </a:prstGeom>
        </p:spPr>
        <p:txBody>
          <a:bodyPr wrap="square" rIns="0">
            <a:spAutoFit/>
          </a:bodyPr>
          <a:lstStyle/>
          <a:p>
            <a:pPr algn="r"/>
            <a:r>
              <a:rPr lang="en-US" sz="800" i="1" dirty="0">
                <a:solidFill>
                  <a:srgbClr val="000000"/>
                </a:solidFill>
                <a:latin typeface="Arial"/>
              </a:rPr>
              <a:t>Medium Blog Post: </a:t>
            </a:r>
            <a:r>
              <a:rPr lang="en-US" sz="800" i="1" dirty="0">
                <a:solidFill>
                  <a:srgbClr val="000000"/>
                </a:solidFill>
                <a:latin typeface="Arial"/>
                <a:hlinkClick r:id="rId3"/>
              </a:rPr>
              <a:t>A Brief Overview of Privacy-Preserving Software Methods</a:t>
            </a:r>
            <a:endParaRPr lang="en-US" sz="800" i="1" dirty="0">
              <a:solidFill>
                <a:srgbClr val="000000"/>
              </a:solidFill>
              <a:latin typeface="Arial"/>
            </a:endParaRPr>
          </a:p>
          <a:p>
            <a:pPr algn="r"/>
            <a:br>
              <a:rPr lang="en-US" sz="800" i="1" dirty="0">
                <a:solidFill>
                  <a:srgbClr val="000000"/>
                </a:solidFill>
                <a:latin typeface="Arial"/>
              </a:rPr>
            </a:br>
            <a:r>
              <a:rPr lang="en-US" sz="800" i="1" dirty="0">
                <a:solidFill>
                  <a:srgbClr val="000000"/>
                </a:solidFill>
                <a:latin typeface="Arial"/>
              </a:rPr>
              <a:t> </a:t>
            </a:r>
          </a:p>
        </p:txBody>
      </p:sp>
      <p:sp>
        <p:nvSpPr>
          <p:cNvPr id="8" name="Fußzeilenplatzhalter 4">
            <a:extLst>
              <a:ext uri="{FF2B5EF4-FFF2-40B4-BE49-F238E27FC236}">
                <a16:creationId xmlns:a16="http://schemas.microsoft.com/office/drawing/2014/main" id="{930F61BA-4A4A-7644-A924-398CAF6A3A00}"/>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6705944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Privacy Preserving Software Methods</a:t>
            </a:r>
          </a:p>
        </p:txBody>
      </p:sp>
      <p:sp>
        <p:nvSpPr>
          <p:cNvPr id="3" name="Inhaltsplatzhalter 2"/>
          <p:cNvSpPr>
            <a:spLocks noGrp="1"/>
          </p:cNvSpPr>
          <p:nvPr>
            <p:ph idx="1"/>
          </p:nvPr>
        </p:nvSpPr>
        <p:spPr>
          <a:xfrm>
            <a:off x="334434" y="981076"/>
            <a:ext cx="11523133" cy="5400675"/>
          </a:xfrm>
        </p:spPr>
        <p:txBody>
          <a:bodyPr/>
          <a:lstStyle/>
          <a:p>
            <a:pPr lvl="2"/>
            <a:r>
              <a:rPr lang="pl-PL" b="1" dirty="0" err="1"/>
              <a:t>Symmetric</a:t>
            </a:r>
            <a:r>
              <a:rPr lang="pl-PL" b="1" dirty="0"/>
              <a:t> </a:t>
            </a:r>
            <a:r>
              <a:rPr lang="pl-PL" b="1" dirty="0" err="1"/>
              <a:t>Encryption</a:t>
            </a:r>
            <a:endParaRPr lang="pl-PL" b="1" dirty="0"/>
          </a:p>
          <a:p>
            <a:pPr lvl="3"/>
            <a:r>
              <a:rPr lang="pl-PL" dirty="0"/>
              <a:t> </a:t>
            </a:r>
            <a:r>
              <a:rPr lang="pl-PL" dirty="0" err="1"/>
              <a:t>E.g</a:t>
            </a:r>
            <a:r>
              <a:rPr lang="pl-PL" dirty="0"/>
              <a:t>. AES, DES</a:t>
            </a:r>
          </a:p>
          <a:p>
            <a:pPr lvl="2"/>
            <a:r>
              <a:rPr lang="pl-PL" b="1" dirty="0" err="1"/>
              <a:t>Asymmetric</a:t>
            </a:r>
            <a:r>
              <a:rPr lang="pl-PL" b="1" dirty="0"/>
              <a:t> </a:t>
            </a:r>
            <a:r>
              <a:rPr lang="pl-PL" b="1" dirty="0" err="1"/>
              <a:t>Encryption</a:t>
            </a:r>
            <a:endParaRPr lang="pl-PL" b="1" dirty="0"/>
          </a:p>
          <a:p>
            <a:pPr lvl="3"/>
            <a:r>
              <a:rPr lang="pl-PL" dirty="0"/>
              <a:t> </a:t>
            </a:r>
            <a:r>
              <a:rPr lang="pl-PL" dirty="0" err="1"/>
              <a:t>E.g</a:t>
            </a:r>
            <a:r>
              <a:rPr lang="pl-PL" dirty="0"/>
              <a:t>. RSA</a:t>
            </a:r>
          </a:p>
          <a:p>
            <a:pPr lvl="2"/>
            <a:r>
              <a:rPr lang="pl-PL" b="1" dirty="0" err="1"/>
              <a:t>Homomorphic</a:t>
            </a:r>
            <a:r>
              <a:rPr lang="pl-PL" b="1" dirty="0"/>
              <a:t> </a:t>
            </a:r>
            <a:r>
              <a:rPr lang="pl-PL" b="1" dirty="0" err="1"/>
              <a:t>Encryption</a:t>
            </a:r>
            <a:endParaRPr lang="pl-PL" b="1" dirty="0"/>
          </a:p>
          <a:p>
            <a:pPr lvl="3"/>
            <a:r>
              <a:rPr lang="pl-PL" dirty="0" err="1"/>
              <a:t>Executing</a:t>
            </a:r>
            <a:r>
              <a:rPr lang="pl-PL" dirty="0"/>
              <a:t> </a:t>
            </a:r>
            <a:r>
              <a:rPr lang="pl-PL" dirty="0" err="1"/>
              <a:t>Computations</a:t>
            </a:r>
            <a:r>
              <a:rPr lang="pl-PL" dirty="0"/>
              <a:t> in </a:t>
            </a:r>
            <a:r>
              <a:rPr lang="pl-PL" dirty="0" err="1"/>
              <a:t>an</a:t>
            </a:r>
            <a:r>
              <a:rPr lang="pl-PL" dirty="0"/>
              <a:t> </a:t>
            </a:r>
            <a:r>
              <a:rPr lang="pl-PL" dirty="0" err="1"/>
              <a:t>encrypted</a:t>
            </a:r>
            <a:r>
              <a:rPr lang="pl-PL" dirty="0"/>
              <a:t> </a:t>
            </a:r>
            <a:r>
              <a:rPr lang="pl-PL" dirty="0" err="1"/>
              <a:t>way</a:t>
            </a:r>
            <a:r>
              <a:rPr lang="pl-PL" dirty="0"/>
              <a:t> on </a:t>
            </a:r>
            <a:r>
              <a:rPr lang="pl-PL" dirty="0" err="1"/>
              <a:t>an</a:t>
            </a:r>
            <a:r>
              <a:rPr lang="pl-PL" dirty="0"/>
              <a:t> </a:t>
            </a:r>
            <a:r>
              <a:rPr lang="pl-PL" dirty="0" err="1"/>
              <a:t>untrusted</a:t>
            </a:r>
            <a:r>
              <a:rPr lang="pl-PL" dirty="0"/>
              <a:t> third party</a:t>
            </a:r>
          </a:p>
          <a:p>
            <a:pPr lvl="2"/>
            <a:r>
              <a:rPr lang="pl-PL" b="1" dirty="0" err="1"/>
              <a:t>Differential</a:t>
            </a:r>
            <a:r>
              <a:rPr lang="pl-PL" b="1" dirty="0"/>
              <a:t> </a:t>
            </a:r>
            <a:r>
              <a:rPr lang="pl-PL" b="1" dirty="0" err="1"/>
              <a:t>Privacy</a:t>
            </a:r>
            <a:endParaRPr lang="pl-PL" b="1" dirty="0"/>
          </a:p>
          <a:p>
            <a:pPr lvl="3"/>
            <a:r>
              <a:rPr lang="pl-PL" dirty="0"/>
              <a:t>Learning </a:t>
            </a:r>
            <a:r>
              <a:rPr lang="pl-PL" dirty="0" err="1"/>
              <a:t>about</a:t>
            </a:r>
            <a:r>
              <a:rPr lang="pl-PL" dirty="0"/>
              <a:t> </a:t>
            </a:r>
            <a:r>
              <a:rPr lang="pl-PL" dirty="0" err="1"/>
              <a:t>an</a:t>
            </a:r>
            <a:r>
              <a:rPr lang="pl-PL" dirty="0"/>
              <a:t> </a:t>
            </a:r>
            <a:r>
              <a:rPr lang="pl-PL" dirty="0" err="1"/>
              <a:t>population</a:t>
            </a:r>
            <a:r>
              <a:rPr lang="pl-PL" dirty="0"/>
              <a:t> </a:t>
            </a:r>
            <a:r>
              <a:rPr lang="pl-PL" dirty="0" err="1"/>
              <a:t>within</a:t>
            </a:r>
            <a:r>
              <a:rPr lang="pl-PL" dirty="0"/>
              <a:t> a </a:t>
            </a:r>
            <a:r>
              <a:rPr lang="pl-PL" dirty="0" err="1"/>
              <a:t>dataset</a:t>
            </a:r>
            <a:r>
              <a:rPr lang="pl-PL" dirty="0"/>
              <a:t> </a:t>
            </a:r>
            <a:r>
              <a:rPr lang="pl-PL" dirty="0" err="1"/>
              <a:t>or</a:t>
            </a:r>
            <a:r>
              <a:rPr lang="pl-PL" dirty="0"/>
              <a:t> </a:t>
            </a:r>
            <a:r>
              <a:rPr lang="pl-PL" dirty="0" err="1"/>
              <a:t>aggregated</a:t>
            </a:r>
            <a:r>
              <a:rPr lang="pl-PL" dirty="0"/>
              <a:t> </a:t>
            </a:r>
            <a:r>
              <a:rPr lang="pl-PL" dirty="0" err="1"/>
              <a:t>datasets</a:t>
            </a:r>
            <a:r>
              <a:rPr lang="pl-PL" dirty="0"/>
              <a:t> </a:t>
            </a:r>
            <a:r>
              <a:rPr lang="pl-PL" dirty="0" err="1"/>
              <a:t>without</a:t>
            </a:r>
            <a:r>
              <a:rPr lang="pl-PL" dirty="0"/>
              <a:t> </a:t>
            </a:r>
            <a:r>
              <a:rPr lang="pl-PL" dirty="0" err="1"/>
              <a:t>exposing</a:t>
            </a:r>
            <a:r>
              <a:rPr lang="pl-PL" dirty="0"/>
              <a:t> </a:t>
            </a:r>
            <a:r>
              <a:rPr lang="pl-PL" dirty="0" err="1"/>
              <a:t>explicit</a:t>
            </a:r>
            <a:r>
              <a:rPr lang="pl-PL" dirty="0"/>
              <a:t> </a:t>
            </a:r>
            <a:r>
              <a:rPr lang="pl-PL" dirty="0" err="1"/>
              <a:t>information</a:t>
            </a:r>
            <a:r>
              <a:rPr lang="pl-PL" dirty="0"/>
              <a:t> </a:t>
            </a:r>
            <a:r>
              <a:rPr lang="pl-PL" dirty="0" err="1"/>
              <a:t>about</a:t>
            </a:r>
            <a:r>
              <a:rPr lang="pl-PL" dirty="0"/>
              <a:t> </a:t>
            </a:r>
            <a:r>
              <a:rPr lang="pl-PL" dirty="0" err="1"/>
              <a:t>an</a:t>
            </a:r>
            <a:r>
              <a:rPr lang="pl-PL" dirty="0"/>
              <a:t> </a:t>
            </a:r>
            <a:r>
              <a:rPr lang="pl-PL" dirty="0" err="1"/>
              <a:t>individual</a:t>
            </a:r>
            <a:endParaRPr lang="pl-PL" dirty="0"/>
          </a:p>
          <a:p>
            <a:pPr lvl="2"/>
            <a:r>
              <a:rPr lang="pl-PL" b="1" dirty="0" err="1"/>
              <a:t>Secure</a:t>
            </a:r>
            <a:r>
              <a:rPr lang="pl-PL" b="1" dirty="0"/>
              <a:t> Multi-Party </a:t>
            </a:r>
            <a:r>
              <a:rPr lang="pl-PL" b="1" dirty="0" err="1"/>
              <a:t>Computation</a:t>
            </a:r>
            <a:endParaRPr lang="pl-PL" b="1" dirty="0"/>
          </a:p>
          <a:p>
            <a:pPr lvl="3"/>
            <a:r>
              <a:rPr lang="pl-PL" dirty="0" err="1"/>
              <a:t>Multiple</a:t>
            </a:r>
            <a:r>
              <a:rPr lang="pl-PL" dirty="0"/>
              <a:t> </a:t>
            </a:r>
            <a:r>
              <a:rPr lang="pl-PL" dirty="0" err="1"/>
              <a:t>parties</a:t>
            </a:r>
            <a:r>
              <a:rPr lang="pl-PL" dirty="0"/>
              <a:t> </a:t>
            </a:r>
            <a:r>
              <a:rPr lang="pl-PL" dirty="0" err="1"/>
              <a:t>having</a:t>
            </a:r>
            <a:r>
              <a:rPr lang="pl-PL" dirty="0"/>
              <a:t> </a:t>
            </a:r>
            <a:r>
              <a:rPr lang="pl-PL" dirty="0" err="1"/>
              <a:t>pieces</a:t>
            </a:r>
            <a:r>
              <a:rPr lang="pl-PL" dirty="0"/>
              <a:t> of </a:t>
            </a:r>
            <a:r>
              <a:rPr lang="pl-PL" dirty="0" err="1"/>
              <a:t>an</a:t>
            </a:r>
            <a:r>
              <a:rPr lang="pl-PL" dirty="0"/>
              <a:t> </a:t>
            </a:r>
            <a:r>
              <a:rPr lang="pl-PL" dirty="0" err="1"/>
              <a:t>information</a:t>
            </a:r>
            <a:r>
              <a:rPr lang="pl-PL" dirty="0"/>
              <a:t> for a </a:t>
            </a:r>
            <a:r>
              <a:rPr lang="pl-PL" dirty="0" err="1"/>
              <a:t>particular</a:t>
            </a:r>
            <a:r>
              <a:rPr lang="pl-PL" dirty="0"/>
              <a:t> </a:t>
            </a:r>
            <a:r>
              <a:rPr lang="pl-PL" dirty="0" err="1"/>
              <a:t>function</a:t>
            </a:r>
            <a:r>
              <a:rPr lang="pl-PL" dirty="0"/>
              <a:t> </a:t>
            </a:r>
            <a:r>
              <a:rPr lang="pl-PL" dirty="0" err="1"/>
              <a:t>without</a:t>
            </a:r>
            <a:r>
              <a:rPr lang="pl-PL" dirty="0"/>
              <a:t> </a:t>
            </a:r>
            <a:r>
              <a:rPr lang="pl-PL" dirty="0" err="1"/>
              <a:t>disclosing</a:t>
            </a:r>
            <a:r>
              <a:rPr lang="pl-PL" dirty="0"/>
              <a:t> </a:t>
            </a:r>
            <a:r>
              <a:rPr lang="pl-PL" dirty="0" err="1"/>
              <a:t>its</a:t>
            </a:r>
            <a:r>
              <a:rPr lang="pl-PL" dirty="0"/>
              <a:t> piece of </a:t>
            </a:r>
            <a:r>
              <a:rPr lang="pl-PL" dirty="0" err="1"/>
              <a:t>information</a:t>
            </a:r>
            <a:r>
              <a:rPr lang="pl-PL" dirty="0"/>
              <a:t> to the </a:t>
            </a:r>
            <a:r>
              <a:rPr lang="pl-PL" dirty="0" err="1"/>
              <a:t>other</a:t>
            </a:r>
            <a:r>
              <a:rPr lang="pl-PL" dirty="0"/>
              <a:t> </a:t>
            </a:r>
            <a:r>
              <a:rPr lang="pl-PL" dirty="0" err="1"/>
              <a:t>parties</a:t>
            </a:r>
            <a:endParaRPr lang="pl-PL" dirty="0"/>
          </a:p>
          <a:p>
            <a:pPr lvl="3"/>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31</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461665"/>
          </a:xfrm>
          <a:prstGeom prst="rect">
            <a:avLst/>
          </a:prstGeom>
        </p:spPr>
        <p:txBody>
          <a:bodyPr wrap="square" rIns="0">
            <a:spAutoFit/>
          </a:bodyPr>
          <a:lstStyle/>
          <a:p>
            <a:pPr algn="r"/>
            <a:r>
              <a:rPr lang="en-US" sz="800" i="1" dirty="0">
                <a:solidFill>
                  <a:srgbClr val="000000"/>
                </a:solidFill>
                <a:latin typeface="Arial"/>
              </a:rPr>
              <a:t>Medium Blog Post: </a:t>
            </a:r>
            <a:r>
              <a:rPr lang="en-US" sz="800" i="1" dirty="0">
                <a:solidFill>
                  <a:srgbClr val="000000"/>
                </a:solidFill>
                <a:latin typeface="Arial"/>
                <a:hlinkClick r:id="rId3"/>
              </a:rPr>
              <a:t>A Brief Overview of Privacy-Preserving Software Methods</a:t>
            </a:r>
            <a:endParaRPr lang="en-US" sz="800" i="1" dirty="0">
              <a:solidFill>
                <a:srgbClr val="000000"/>
              </a:solidFill>
              <a:latin typeface="Arial"/>
            </a:endParaRPr>
          </a:p>
          <a:p>
            <a:pPr algn="r"/>
            <a:br>
              <a:rPr lang="en-US" sz="800" i="1" dirty="0">
                <a:solidFill>
                  <a:srgbClr val="000000"/>
                </a:solidFill>
                <a:latin typeface="Arial"/>
              </a:rPr>
            </a:br>
            <a:r>
              <a:rPr lang="en-US" sz="800" i="1" dirty="0">
                <a:solidFill>
                  <a:srgbClr val="000000"/>
                </a:solidFill>
                <a:latin typeface="Arial"/>
              </a:rPr>
              <a:t> </a:t>
            </a:r>
          </a:p>
        </p:txBody>
      </p:sp>
      <p:sp>
        <p:nvSpPr>
          <p:cNvPr id="8" name="Fußzeilenplatzhalter 4">
            <a:extLst>
              <a:ext uri="{FF2B5EF4-FFF2-40B4-BE49-F238E27FC236}">
                <a16:creationId xmlns:a16="http://schemas.microsoft.com/office/drawing/2014/main" id="{930F61BA-4A4A-7644-A924-398CAF6A3A00}"/>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29954604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Current Results – detailed Topics</a:t>
            </a:r>
          </a:p>
        </p:txBody>
      </p:sp>
      <p:sp>
        <p:nvSpPr>
          <p:cNvPr id="3" name="Inhaltsplatzhalter 2"/>
          <p:cNvSpPr>
            <a:spLocks noGrp="1"/>
          </p:cNvSpPr>
          <p:nvPr>
            <p:ph idx="1"/>
          </p:nvPr>
        </p:nvSpPr>
        <p:spPr>
          <a:xfrm>
            <a:off x="334434" y="981076"/>
            <a:ext cx="11523133" cy="5400675"/>
          </a:xfrm>
        </p:spPr>
        <p:txBody>
          <a:bodyPr/>
          <a:lstStyle/>
          <a:p>
            <a:pPr lvl="1"/>
            <a:endParaRPr lang="en-US" dirty="0"/>
          </a:p>
          <a:p>
            <a:pPr marL="449262" lvl="2"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32</a:t>
            </a:fld>
            <a:endParaRPr lang="de-DE" dirty="0"/>
          </a:p>
        </p:txBody>
      </p:sp>
      <p:sp>
        <p:nvSpPr>
          <p:cNvPr id="8" name="Fußzeilenplatzhalter 4">
            <a:extLst>
              <a:ext uri="{FF2B5EF4-FFF2-40B4-BE49-F238E27FC236}">
                <a16:creationId xmlns:a16="http://schemas.microsoft.com/office/drawing/2014/main" id="{0C5EBAF3-886E-4141-B6EB-AFF6248C489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
        <p:nvSpPr>
          <p:cNvPr id="9" name="Inhaltsplatzhalter 2">
            <a:extLst>
              <a:ext uri="{FF2B5EF4-FFF2-40B4-BE49-F238E27FC236}">
                <a16:creationId xmlns:a16="http://schemas.microsoft.com/office/drawing/2014/main" id="{B25A0011-B211-DD43-8E58-04F986C4DD77}"/>
              </a:ext>
            </a:extLst>
          </p:cNvPr>
          <p:cNvSpPr txBox="1">
            <a:spLocks/>
          </p:cNvSpPr>
          <p:nvPr/>
        </p:nvSpPr>
        <p:spPr bwMode="auto">
          <a:xfrm>
            <a:off x="697546" y="950763"/>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lvl="1"/>
            <a:endParaRPr lang="en-US" kern="0" dirty="0"/>
          </a:p>
          <a:p>
            <a:pPr marL="449262" lvl="2" indent="0">
              <a:buNone/>
            </a:pPr>
            <a:endParaRPr lang="en-US" kern="0" dirty="0"/>
          </a:p>
          <a:p>
            <a:pPr marL="449262" lvl="2" indent="0">
              <a:buFont typeface="Wingdings" panose="05000000000000000000" pitchFamily="2" charset="2"/>
              <a:buNone/>
            </a:pPr>
            <a:endParaRPr lang="en-US" kern="0" dirty="0"/>
          </a:p>
        </p:txBody>
      </p:sp>
      <p:sp>
        <p:nvSpPr>
          <p:cNvPr id="5" name="Owal 4">
            <a:extLst>
              <a:ext uri="{FF2B5EF4-FFF2-40B4-BE49-F238E27FC236}">
                <a16:creationId xmlns:a16="http://schemas.microsoft.com/office/drawing/2014/main" id="{00F077ED-AAEB-A642-80CC-3D87BE4D06F3}"/>
              </a:ext>
            </a:extLst>
          </p:cNvPr>
          <p:cNvSpPr/>
          <p:nvPr/>
        </p:nvSpPr>
        <p:spPr bwMode="auto">
          <a:xfrm>
            <a:off x="983432" y="1047622"/>
            <a:ext cx="4104456" cy="4023716"/>
          </a:xfrm>
          <a:prstGeom prst="ellipse">
            <a:avLst/>
          </a:prstGeom>
          <a:noFill/>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7" name="pole tekstowe 6">
            <a:extLst>
              <a:ext uri="{FF2B5EF4-FFF2-40B4-BE49-F238E27FC236}">
                <a16:creationId xmlns:a16="http://schemas.microsoft.com/office/drawing/2014/main" id="{E7984D91-1801-6240-AAA6-BF71BC85D934}"/>
              </a:ext>
            </a:extLst>
          </p:cNvPr>
          <p:cNvSpPr txBox="1"/>
          <p:nvPr/>
        </p:nvSpPr>
        <p:spPr>
          <a:xfrm>
            <a:off x="5781600" y="0"/>
            <a:ext cx="5859015" cy="84023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
            </a:pPr>
            <a:r>
              <a:rPr lang="en-US" dirty="0">
                <a:latin typeface="Arial" pitchFamily="34" charset="0"/>
              </a:rPr>
              <a:t>In total: 100 papers analyzed</a:t>
            </a:r>
          </a:p>
          <a:p>
            <a:pPr marL="742950" lvl="1" indent="-285750">
              <a:buFont typeface="Wingdings" pitchFamily="2" charset="2"/>
              <a:buChar char="§"/>
            </a:pPr>
            <a:r>
              <a:rPr lang="en-US" dirty="0">
                <a:latin typeface="Arial" pitchFamily="34" charset="0"/>
              </a:rPr>
              <a:t>NLP used for private information tagging / extracting (NER) 10</a:t>
            </a:r>
          </a:p>
          <a:p>
            <a:pPr marL="742950" lvl="1" indent="-285750">
              <a:buFont typeface="Wingdings" pitchFamily="2" charset="2"/>
              <a:buChar char="§"/>
            </a:pPr>
            <a:r>
              <a:rPr lang="en-US" dirty="0">
                <a:latin typeface="Arial" pitchFamily="34" charset="0"/>
              </a:rPr>
              <a:t>NLP + Crypto for privacy in cloud / searchable environment 5</a:t>
            </a:r>
          </a:p>
          <a:p>
            <a:pPr marL="742950" lvl="1" indent="-285750">
              <a:buFont typeface="Wingdings" pitchFamily="2" charset="2"/>
              <a:buChar char="§"/>
            </a:pPr>
            <a:r>
              <a:rPr lang="en-US" dirty="0">
                <a:latin typeface="Arial" pitchFamily="34" charset="0"/>
              </a:rPr>
              <a:t>Using machine translation to obfuscate authorship 1</a:t>
            </a:r>
          </a:p>
          <a:p>
            <a:pPr marL="742950" lvl="1" indent="-285750">
              <a:buFont typeface="Wingdings" pitchFamily="2" charset="2"/>
              <a:buChar char="§"/>
            </a:pPr>
            <a:r>
              <a:rPr lang="en-US" dirty="0">
                <a:latin typeface="Arial" pitchFamily="34" charset="0"/>
              </a:rPr>
              <a:t>NLP to create data synthetically 2</a:t>
            </a:r>
          </a:p>
          <a:p>
            <a:pPr marL="742950" lvl="1" indent="-285750">
              <a:buFont typeface="Wingdings" pitchFamily="2" charset="2"/>
              <a:buChar char="§"/>
            </a:pPr>
            <a:r>
              <a:rPr lang="en-US" dirty="0">
                <a:latin typeface="Arial" pitchFamily="34" charset="0"/>
              </a:rPr>
              <a:t>NLP + Transfer / Federated Learning to avoid data sharing, thus privacy violations 2</a:t>
            </a:r>
          </a:p>
          <a:p>
            <a:pPr marL="742950" lvl="1" indent="-285750">
              <a:buFont typeface="Wingdings" pitchFamily="2" charset="2"/>
              <a:buChar char="§"/>
            </a:pPr>
            <a:r>
              <a:rPr lang="en-US" dirty="0">
                <a:latin typeface="Arial" pitchFamily="34" charset="0"/>
              </a:rPr>
              <a:t>Automatic summarization of privacy policies 1</a:t>
            </a:r>
          </a:p>
          <a:p>
            <a:pPr marL="742950" lvl="1" indent="-285750">
              <a:buFont typeface="Wingdings" pitchFamily="2" charset="2"/>
              <a:buChar char="§"/>
            </a:pPr>
            <a:r>
              <a:rPr lang="en-US" dirty="0">
                <a:latin typeface="Arial" pitchFamily="34" charset="0"/>
              </a:rPr>
              <a:t>Privacy experiment with three different word embeddings 1</a:t>
            </a:r>
          </a:p>
          <a:p>
            <a:pPr marL="742950" lvl="1" indent="-285750">
              <a:buFont typeface="Wingdings" pitchFamily="2" charset="2"/>
              <a:buChar char="§"/>
            </a:pPr>
            <a:r>
              <a:rPr lang="en-US" dirty="0">
                <a:latin typeface="Arial" pitchFamily="34" charset="0"/>
              </a:rPr>
              <a:t>Privacy NER experiment with different NLP libraries 1</a:t>
            </a:r>
          </a:p>
          <a:p>
            <a:pPr marL="742950" lvl="1" indent="-285750">
              <a:buFont typeface="Wingdings" pitchFamily="2" charset="2"/>
              <a:buChar char="§"/>
            </a:pPr>
            <a:r>
              <a:rPr lang="en-US" dirty="0">
                <a:latin typeface="Arial" pitchFamily="34" charset="0"/>
              </a:rPr>
              <a:t>NLP for structuring of big data sets 1</a:t>
            </a:r>
          </a:p>
          <a:p>
            <a:pPr marL="742950" lvl="1" indent="-285750">
              <a:buFont typeface="Wingdings" pitchFamily="2" charset="2"/>
              <a:buChar char="§"/>
            </a:pPr>
            <a:r>
              <a:rPr lang="en-US" dirty="0">
                <a:latin typeface="Arial" pitchFamily="34" charset="0"/>
              </a:rPr>
              <a:t>De-identification with voice transformation 2</a:t>
            </a:r>
          </a:p>
          <a:p>
            <a:pPr marL="1200150" lvl="2" indent="-285750">
              <a:buFont typeface="Wingdings" pitchFamily="2" charset="2"/>
              <a:buChar char="§"/>
            </a:pPr>
            <a:r>
              <a:rPr lang="en-US" dirty="0">
                <a:latin typeface="Arial" pitchFamily="34" charset="0"/>
              </a:rPr>
              <a:t>Working with neurons without transcription of spoken text (implicit privacy)</a:t>
            </a:r>
          </a:p>
          <a:p>
            <a:pPr marL="742950" lvl="1" indent="-285750">
              <a:buFont typeface="Wingdings" pitchFamily="2" charset="2"/>
              <a:buChar char="§"/>
            </a:pPr>
            <a:r>
              <a:rPr lang="en-US" dirty="0">
                <a:latin typeface="Arial" pitchFamily="34" charset="0"/>
              </a:rPr>
              <a:t>Building NLP-based DP protocols 1</a:t>
            </a:r>
          </a:p>
          <a:p>
            <a:pPr marL="742950" lvl="1" indent="-285750">
              <a:buFont typeface="Wingdings" pitchFamily="2" charset="2"/>
              <a:buChar char="§"/>
            </a:pPr>
            <a:r>
              <a:rPr lang="en-US" dirty="0">
                <a:latin typeface="Arial" pitchFamily="34" charset="0"/>
              </a:rPr>
              <a:t>Introduction of noise to vector representations to generalize location data 1</a:t>
            </a:r>
          </a:p>
          <a:p>
            <a:pPr marL="742950" lvl="1" indent="-285750">
              <a:buFont typeface="Wingdings" pitchFamily="2" charset="2"/>
              <a:buChar char="§"/>
            </a:pPr>
            <a:r>
              <a:rPr lang="en-US" dirty="0">
                <a:latin typeface="Arial" pitchFamily="34" charset="0"/>
              </a:rPr>
              <a:t>Introduction of user-conditioned randomness to email messages with inference tasks 1</a:t>
            </a:r>
          </a:p>
          <a:p>
            <a:pPr marL="742950" lvl="1" indent="-285750">
              <a:buFont typeface="Wingdings" pitchFamily="2" charset="2"/>
              <a:buChar char="§"/>
            </a:pPr>
            <a:r>
              <a:rPr lang="en-US" dirty="0">
                <a:latin typeface="Arial" pitchFamily="34" charset="0"/>
              </a:rPr>
              <a:t>24 papers relevant for us…. </a:t>
            </a:r>
          </a:p>
          <a:p>
            <a:pPr marL="742950" lvl="1" indent="-285750">
              <a:buFont typeface="Wingdings" pitchFamily="2" charset="2"/>
              <a:buChar char="§"/>
            </a:pPr>
            <a:endParaRPr lang="en-US" dirty="0">
              <a:latin typeface="Arial" pitchFamily="34" charset="0"/>
            </a:endParaRPr>
          </a:p>
          <a:p>
            <a:pPr marL="742950" lvl="1" indent="-285750">
              <a:buFont typeface="Wingdings" pitchFamily="2" charset="2"/>
              <a:buChar char="§"/>
            </a:pPr>
            <a:endParaRPr lang="en-US" dirty="0">
              <a:latin typeface="Arial" pitchFamily="34" charset="0"/>
            </a:endParaRPr>
          </a:p>
          <a:p>
            <a:pPr marL="742950" lvl="1" indent="-285750">
              <a:buFont typeface="Wingdings" pitchFamily="2" charset="2"/>
              <a:buChar char="§"/>
            </a:pPr>
            <a:endParaRPr lang="en-US" dirty="0">
              <a:latin typeface="Arial" pitchFamily="34" charset="0"/>
            </a:endParaRPr>
          </a:p>
          <a:p>
            <a:pPr marL="742950" lvl="1" indent="-285750">
              <a:buFont typeface="Wingdings" pitchFamily="2" charset="2"/>
              <a:buChar char="§"/>
            </a:pPr>
            <a:endParaRPr lang="en-US" dirty="0">
              <a:latin typeface="Arial" pitchFamily="34" charset="0"/>
            </a:endParaRPr>
          </a:p>
          <a:p>
            <a:r>
              <a:rPr lang="en-US" dirty="0">
                <a:latin typeface="Arial" pitchFamily="34" charset="0"/>
              </a:rPr>
              <a:t> </a:t>
            </a:r>
          </a:p>
        </p:txBody>
      </p:sp>
      <p:sp>
        <p:nvSpPr>
          <p:cNvPr id="11" name="Wycinek koła 10">
            <a:extLst>
              <a:ext uri="{FF2B5EF4-FFF2-40B4-BE49-F238E27FC236}">
                <a16:creationId xmlns:a16="http://schemas.microsoft.com/office/drawing/2014/main" id="{6EFE2E2C-3C3C-9241-B03B-5426F6F45AB8}"/>
              </a:ext>
            </a:extLst>
          </p:cNvPr>
          <p:cNvSpPr/>
          <p:nvPr/>
        </p:nvSpPr>
        <p:spPr bwMode="auto">
          <a:xfrm>
            <a:off x="983432" y="1047622"/>
            <a:ext cx="4104456" cy="4023717"/>
          </a:xfrm>
          <a:prstGeom prst="pie">
            <a:avLst>
              <a:gd name="adj1" fmla="val 15971561"/>
              <a:gd name="adj2" fmla="val 16950090"/>
            </a:avLst>
          </a:prstGeom>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4" name="Wycinek koła 13">
            <a:extLst>
              <a:ext uri="{FF2B5EF4-FFF2-40B4-BE49-F238E27FC236}">
                <a16:creationId xmlns:a16="http://schemas.microsoft.com/office/drawing/2014/main" id="{02625699-99AB-944B-8462-0D13046ACA90}"/>
              </a:ext>
            </a:extLst>
          </p:cNvPr>
          <p:cNvSpPr/>
          <p:nvPr/>
        </p:nvSpPr>
        <p:spPr bwMode="auto">
          <a:xfrm>
            <a:off x="984289" y="1057852"/>
            <a:ext cx="4104456" cy="4023717"/>
          </a:xfrm>
          <a:prstGeom prst="pie">
            <a:avLst>
              <a:gd name="adj1" fmla="val 16965333"/>
              <a:gd name="adj2" fmla="val 5380143"/>
            </a:avLst>
          </a:prstGeom>
          <a:solidFill>
            <a:schemeClr val="accent5">
              <a:lumMod val="40000"/>
              <a:lumOff val="60000"/>
            </a:schemeClr>
          </a:solidFill>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5" name="Wycinek koła 14">
            <a:extLst>
              <a:ext uri="{FF2B5EF4-FFF2-40B4-BE49-F238E27FC236}">
                <a16:creationId xmlns:a16="http://schemas.microsoft.com/office/drawing/2014/main" id="{980E5ECD-F885-F441-9BA3-777FC4BE3F8A}"/>
              </a:ext>
            </a:extLst>
          </p:cNvPr>
          <p:cNvSpPr/>
          <p:nvPr/>
        </p:nvSpPr>
        <p:spPr bwMode="auto">
          <a:xfrm>
            <a:off x="983432" y="1052736"/>
            <a:ext cx="4104456" cy="4023717"/>
          </a:xfrm>
          <a:prstGeom prst="pie">
            <a:avLst>
              <a:gd name="adj1" fmla="val 16952360"/>
              <a:gd name="adj2" fmla="val 19459043"/>
            </a:avLst>
          </a:prstGeom>
          <a:solidFill>
            <a:srgbClr val="92D050"/>
          </a:solidFill>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236597091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Examples for Privacy Preserving Natural Language Processing </a:t>
            </a:r>
          </a:p>
        </p:txBody>
      </p:sp>
      <p:sp>
        <p:nvSpPr>
          <p:cNvPr id="3" name="Inhaltsplatzhalter 2"/>
          <p:cNvSpPr>
            <a:spLocks noGrp="1"/>
          </p:cNvSpPr>
          <p:nvPr>
            <p:ph idx="1"/>
          </p:nvPr>
        </p:nvSpPr>
        <p:spPr>
          <a:xfrm>
            <a:off x="334434" y="981076"/>
            <a:ext cx="11523133" cy="5400675"/>
          </a:xfrm>
        </p:spPr>
        <p:txBody>
          <a:bodyPr/>
          <a:lstStyle/>
          <a:p>
            <a:pPr lvl="2"/>
            <a:endParaRPr lang="en-US" dirty="0"/>
          </a:p>
          <a:p>
            <a:pPr lvl="2"/>
            <a:r>
              <a:rPr lang="de-DE" dirty="0" err="1"/>
              <a:t>Using</a:t>
            </a:r>
            <a:r>
              <a:rPr lang="de-DE" dirty="0"/>
              <a:t> </a:t>
            </a:r>
            <a:r>
              <a:rPr lang="de-DE" b="1" dirty="0" err="1"/>
              <a:t>Homomorphic</a:t>
            </a:r>
            <a:r>
              <a:rPr lang="de-DE" b="1" dirty="0"/>
              <a:t> Encryption</a:t>
            </a:r>
            <a:r>
              <a:rPr lang="de-DE" dirty="0"/>
              <a:t> </a:t>
            </a:r>
            <a:r>
              <a:rPr lang="de-DE" dirty="0" err="1"/>
              <a:t>to</a:t>
            </a:r>
            <a:r>
              <a:rPr lang="de-DE" dirty="0"/>
              <a:t> </a:t>
            </a:r>
            <a:r>
              <a:rPr lang="de-DE" dirty="0" err="1"/>
              <a:t>execute</a:t>
            </a:r>
            <a:r>
              <a:rPr lang="de-DE" dirty="0"/>
              <a:t> </a:t>
            </a:r>
            <a:r>
              <a:rPr lang="de-DE" dirty="0" err="1"/>
              <a:t>search</a:t>
            </a:r>
            <a:r>
              <a:rPr lang="de-DE" dirty="0"/>
              <a:t> </a:t>
            </a:r>
            <a:r>
              <a:rPr lang="de-DE" dirty="0" err="1"/>
              <a:t>actions</a:t>
            </a:r>
            <a:r>
              <a:rPr lang="de-DE" dirty="0"/>
              <a:t> on </a:t>
            </a:r>
            <a:r>
              <a:rPr lang="de-DE" b="1" dirty="0" err="1"/>
              <a:t>cloud</a:t>
            </a:r>
            <a:r>
              <a:rPr lang="de-DE" b="1" dirty="0"/>
              <a:t> </a:t>
            </a:r>
            <a:r>
              <a:rPr lang="de-DE" b="1" dirty="0" err="1"/>
              <a:t>data</a:t>
            </a:r>
            <a:r>
              <a:rPr lang="de-DE" b="1" dirty="0"/>
              <a:t> </a:t>
            </a:r>
            <a:r>
              <a:rPr lang="de-DE" dirty="0"/>
              <a:t>in a </a:t>
            </a:r>
            <a:r>
              <a:rPr lang="de-DE" b="1" dirty="0" err="1"/>
              <a:t>privacy</a:t>
            </a:r>
            <a:r>
              <a:rPr lang="de-DE" b="1" dirty="0"/>
              <a:t> </a:t>
            </a:r>
            <a:r>
              <a:rPr lang="de-DE" b="1" dirty="0" err="1"/>
              <a:t>preserving</a:t>
            </a:r>
            <a:r>
              <a:rPr lang="de-DE" b="1" dirty="0"/>
              <a:t> </a:t>
            </a:r>
            <a:r>
              <a:rPr lang="de-DE" dirty="0" err="1"/>
              <a:t>way</a:t>
            </a:r>
            <a:endParaRPr lang="pl-PL" dirty="0"/>
          </a:p>
          <a:p>
            <a:pPr lvl="2"/>
            <a:endParaRPr lang="pl-PL" dirty="0"/>
          </a:p>
          <a:p>
            <a:pPr lvl="2"/>
            <a:endParaRPr lang="pl-PL" dirty="0"/>
          </a:p>
          <a:p>
            <a:pPr lvl="2"/>
            <a:endParaRPr lang="pl-PL" dirty="0"/>
          </a:p>
          <a:p>
            <a:pPr lvl="2"/>
            <a:r>
              <a:rPr lang="pl-PL" dirty="0" err="1"/>
              <a:t>Neuronal</a:t>
            </a:r>
            <a:r>
              <a:rPr lang="pl-PL" dirty="0"/>
              <a:t> </a:t>
            </a:r>
            <a:r>
              <a:rPr lang="pl-PL" dirty="0" err="1"/>
              <a:t>machine</a:t>
            </a:r>
            <a:r>
              <a:rPr lang="pl-PL" dirty="0"/>
              <a:t> </a:t>
            </a:r>
            <a:r>
              <a:rPr lang="pl-PL" dirty="0" err="1"/>
              <a:t>translation</a:t>
            </a:r>
            <a:r>
              <a:rPr lang="pl-PL" dirty="0"/>
              <a:t> </a:t>
            </a:r>
            <a:r>
              <a:rPr lang="pl-PL" dirty="0" err="1"/>
              <a:t>using</a:t>
            </a:r>
            <a:r>
              <a:rPr lang="pl-PL" dirty="0"/>
              <a:t> </a:t>
            </a:r>
            <a:r>
              <a:rPr lang="pl-PL" b="1" dirty="0" err="1"/>
              <a:t>privacy</a:t>
            </a:r>
            <a:r>
              <a:rPr lang="pl-PL" b="1" dirty="0"/>
              <a:t> </a:t>
            </a:r>
            <a:r>
              <a:rPr lang="pl-PL" b="1" dirty="0" err="1"/>
              <a:t>preserving</a:t>
            </a:r>
            <a:r>
              <a:rPr lang="pl-PL" b="1" dirty="0"/>
              <a:t> </a:t>
            </a:r>
            <a:r>
              <a:rPr lang="pl-PL" dirty="0" err="1"/>
              <a:t>Long</a:t>
            </a:r>
            <a:r>
              <a:rPr lang="pl-PL" dirty="0"/>
              <a:t> </a:t>
            </a:r>
            <a:r>
              <a:rPr lang="pl-PL" dirty="0" err="1"/>
              <a:t>Short</a:t>
            </a:r>
            <a:r>
              <a:rPr lang="pl-PL" dirty="0"/>
              <a:t> Term Memory Network (</a:t>
            </a:r>
            <a:r>
              <a:rPr lang="pl-PL" b="1" dirty="0" err="1"/>
              <a:t>PrivLSTM</a:t>
            </a:r>
            <a:r>
              <a:rPr lang="pl-PL" dirty="0"/>
              <a:t>) + </a:t>
            </a:r>
            <a:r>
              <a:rPr lang="pl-PL" dirty="0" err="1"/>
              <a:t>Sequence</a:t>
            </a:r>
            <a:r>
              <a:rPr lang="pl-PL" dirty="0"/>
              <a:t> to </a:t>
            </a:r>
            <a:r>
              <a:rPr lang="pl-PL" dirty="0" err="1"/>
              <a:t>Sequence</a:t>
            </a:r>
            <a:r>
              <a:rPr lang="pl-PL" dirty="0"/>
              <a:t> </a:t>
            </a:r>
            <a:r>
              <a:rPr lang="pl-PL" dirty="0" err="1"/>
              <a:t>transformation</a:t>
            </a:r>
            <a:r>
              <a:rPr lang="pl-PL" dirty="0"/>
              <a:t> (</a:t>
            </a:r>
            <a:r>
              <a:rPr lang="pl-PL" b="1" dirty="0"/>
              <a:t>PrivSEQ2SEQ</a:t>
            </a:r>
            <a:r>
              <a:rPr lang="pl-PL" dirty="0"/>
              <a:t>) </a:t>
            </a:r>
          </a:p>
          <a:p>
            <a:pPr marL="449262" lvl="2" indent="0">
              <a:buNone/>
            </a:pPr>
            <a:r>
              <a:rPr lang="pl-PL" dirty="0">
                <a:sym typeface="Wingdings" pitchFamily="2" charset="2"/>
              </a:rPr>
              <a:t></a:t>
            </a:r>
            <a:r>
              <a:rPr lang="pl-PL" dirty="0"/>
              <a:t> </a:t>
            </a:r>
            <a:r>
              <a:rPr lang="pl-PL" dirty="0" err="1"/>
              <a:t>Avoidance</a:t>
            </a:r>
            <a:r>
              <a:rPr lang="pl-PL" dirty="0"/>
              <a:t> of </a:t>
            </a:r>
            <a:r>
              <a:rPr lang="pl-PL" b="1" dirty="0" err="1"/>
              <a:t>information</a:t>
            </a:r>
            <a:r>
              <a:rPr lang="pl-PL" b="1" dirty="0"/>
              <a:t> </a:t>
            </a:r>
            <a:r>
              <a:rPr lang="pl-PL" b="1" dirty="0" err="1"/>
              <a:t>leakage</a:t>
            </a:r>
            <a:r>
              <a:rPr lang="pl-PL" dirty="0"/>
              <a:t> </a:t>
            </a:r>
            <a:r>
              <a:rPr lang="pl-PL" dirty="0" err="1"/>
              <a:t>about</a:t>
            </a:r>
            <a:r>
              <a:rPr lang="pl-PL" dirty="0"/>
              <a:t> </a:t>
            </a:r>
            <a:r>
              <a:rPr lang="pl-PL" dirty="0" err="1"/>
              <a:t>other</a:t>
            </a:r>
            <a:r>
              <a:rPr lang="pl-PL" dirty="0"/>
              <a:t> </a:t>
            </a:r>
            <a:r>
              <a:rPr lang="pl-PL" dirty="0" err="1"/>
              <a:t>parties</a:t>
            </a: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33</a:t>
            </a:fld>
            <a:endParaRPr lang="de-DE" dirty="0"/>
          </a:p>
        </p:txBody>
      </p:sp>
      <p:sp>
        <p:nvSpPr>
          <p:cNvPr id="11" name="Rechteck 10"/>
          <p:cNvSpPr/>
          <p:nvPr/>
        </p:nvSpPr>
        <p:spPr>
          <a:xfrm>
            <a:off x="332904" y="6093297"/>
            <a:ext cx="11524664" cy="215444"/>
          </a:xfrm>
          <a:prstGeom prst="rect">
            <a:avLst/>
          </a:prstGeom>
        </p:spPr>
        <p:txBody>
          <a:bodyPr wrap="square" rIns="0">
            <a:spAutoFit/>
          </a:bodyPr>
          <a:lstStyle/>
          <a:p>
            <a:pPr algn="r"/>
            <a:r>
              <a:rPr lang="en-US" sz="800" i="1" dirty="0">
                <a:solidFill>
                  <a:srgbClr val="000000"/>
                </a:solidFill>
                <a:latin typeface="Arial"/>
              </a:rPr>
              <a:t>[</a:t>
            </a:r>
            <a:r>
              <a:rPr lang="en-US" sz="800" i="1" dirty="0">
                <a:solidFill>
                  <a:srgbClr val="000000"/>
                </a:solidFill>
                <a:latin typeface="Arial"/>
                <a:hlinkClick r:id="rId3"/>
              </a:rPr>
              <a:t>Thi16</a:t>
            </a:r>
            <a:r>
              <a:rPr lang="en-US" sz="800" i="1" dirty="0">
                <a:solidFill>
                  <a:srgbClr val="000000"/>
                </a:solidFill>
                <a:latin typeface="Arial"/>
              </a:rPr>
              <a:t>]</a:t>
            </a:r>
            <a:r>
              <a:rPr lang="en-US" sz="800" i="1" dirty="0" err="1">
                <a:solidFill>
                  <a:srgbClr val="000000"/>
                </a:solidFill>
                <a:latin typeface="Arial"/>
              </a:rPr>
              <a:t>Thilagam</a:t>
            </a:r>
            <a:r>
              <a:rPr lang="en-US" sz="800" i="1" dirty="0">
                <a:solidFill>
                  <a:srgbClr val="000000"/>
                </a:solidFill>
                <a:latin typeface="Arial"/>
              </a:rPr>
              <a:t>, T.: PRIVACY PRESERVING NATURAL LANGUAGE PROCESSING IN THE CLOUD SUPPORTING SIMILARITY BASED TEXT RETRIEVAL THROUGH BLIND STORAGE.</a:t>
            </a:r>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215444"/>
          </a:xfrm>
          <a:prstGeom prst="rect">
            <a:avLst/>
          </a:prstGeom>
        </p:spPr>
        <p:txBody>
          <a:bodyPr wrap="square" rIns="0">
            <a:spAutoFit/>
          </a:bodyPr>
          <a:lstStyle/>
          <a:p>
            <a:pPr algn="r"/>
            <a:r>
              <a:rPr lang="en-US" sz="800" i="1" dirty="0">
                <a:solidFill>
                  <a:srgbClr val="000000"/>
                </a:solidFill>
                <a:latin typeface="Arial"/>
              </a:rPr>
              <a:t>[</a:t>
            </a:r>
            <a:r>
              <a:rPr lang="en-US" sz="800" i="1" dirty="0">
                <a:solidFill>
                  <a:srgbClr val="000000"/>
                </a:solidFill>
                <a:latin typeface="Arial"/>
                <a:hlinkClick r:id="rId4"/>
              </a:rPr>
              <a:t>Fe20</a:t>
            </a:r>
            <a:r>
              <a:rPr lang="en-US" sz="800" i="1" dirty="0">
                <a:solidFill>
                  <a:srgbClr val="000000"/>
                </a:solidFill>
                <a:latin typeface="Arial"/>
              </a:rPr>
              <a:t>]</a:t>
            </a:r>
            <a:r>
              <a:rPr lang="pl-PL" sz="800" dirty="0"/>
              <a:t> Q. Feng, D. He, Z. </a:t>
            </a:r>
            <a:r>
              <a:rPr lang="pl-PL" sz="800" dirty="0" err="1"/>
              <a:t>Liu</a:t>
            </a:r>
            <a:r>
              <a:rPr lang="pl-PL" sz="800" dirty="0"/>
              <a:t>, H. </a:t>
            </a:r>
            <a:r>
              <a:rPr lang="pl-PL" sz="800" dirty="0" err="1"/>
              <a:t>Wang</a:t>
            </a:r>
            <a:r>
              <a:rPr lang="pl-PL" sz="800" dirty="0"/>
              <a:t> and K. R. </a:t>
            </a:r>
            <a:r>
              <a:rPr lang="pl-PL" sz="800" dirty="0" err="1"/>
              <a:t>Choo</a:t>
            </a:r>
            <a:r>
              <a:rPr lang="pl-PL" sz="800" dirty="0"/>
              <a:t>, "</a:t>
            </a:r>
            <a:r>
              <a:rPr lang="pl-PL" sz="800" dirty="0" err="1"/>
              <a:t>SecureNLP</a:t>
            </a:r>
            <a:r>
              <a:rPr lang="pl-PL" sz="800" dirty="0"/>
              <a:t>: A System for Multi-Party </a:t>
            </a:r>
            <a:r>
              <a:rPr lang="pl-PL" sz="800" dirty="0" err="1"/>
              <a:t>Privacy-Preserving</a:t>
            </a:r>
            <a:r>
              <a:rPr lang="pl-PL" sz="800" dirty="0"/>
              <a:t> Natural Language Processing,"</a:t>
            </a:r>
            <a:endParaRPr lang="en-US" sz="800" i="1" dirty="0">
              <a:solidFill>
                <a:srgbClr val="000000"/>
              </a:solidFill>
              <a:latin typeface="Arial"/>
            </a:endParaRPr>
          </a:p>
        </p:txBody>
      </p:sp>
      <p:sp>
        <p:nvSpPr>
          <p:cNvPr id="10" name="Fußzeilenplatzhalter 4">
            <a:extLst>
              <a:ext uri="{FF2B5EF4-FFF2-40B4-BE49-F238E27FC236}">
                <a16:creationId xmlns:a16="http://schemas.microsoft.com/office/drawing/2014/main" id="{802EFA69-86AF-4941-9216-143E29E4C7F0}"/>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86300383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Research Outline</a:t>
            </a:r>
          </a:p>
        </p:txBody>
      </p:sp>
      <p:sp>
        <p:nvSpPr>
          <p:cNvPr id="3" name="Inhaltsplatzhalter 2"/>
          <p:cNvSpPr>
            <a:spLocks noGrp="1"/>
          </p:cNvSpPr>
          <p:nvPr>
            <p:ph idx="1"/>
          </p:nvPr>
        </p:nvSpPr>
        <p:spPr>
          <a:xfrm>
            <a:off x="334434" y="981076"/>
            <a:ext cx="11523133" cy="5400675"/>
          </a:xfrm>
        </p:spPr>
        <p:txBody>
          <a:bodyPr/>
          <a:lstStyle/>
          <a:p>
            <a:pPr marL="441325" lvl="1" indent="-342900">
              <a:buFont typeface="+mj-lt"/>
              <a:buAutoNum type="arabicPeriod"/>
            </a:pPr>
            <a:r>
              <a:rPr lang="en-US" dirty="0"/>
              <a:t>Introduction</a:t>
            </a:r>
          </a:p>
          <a:p>
            <a:pPr marL="708025" lvl="2" indent="-342900">
              <a:buFont typeface="+mj-lt"/>
              <a:buAutoNum type="arabicPeriod"/>
            </a:pPr>
            <a:r>
              <a:rPr lang="en-US" dirty="0"/>
              <a:t>Definitions</a:t>
            </a:r>
          </a:p>
          <a:p>
            <a:pPr marL="708025" lvl="2" indent="-342900">
              <a:buFont typeface="+mj-lt"/>
              <a:buAutoNum type="arabicPeriod"/>
            </a:pPr>
            <a:r>
              <a:rPr lang="en-US" dirty="0"/>
              <a:t>Related Work</a:t>
            </a:r>
          </a:p>
          <a:p>
            <a:pPr marL="441325" lvl="1" indent="-342900">
              <a:buFont typeface="+mj-lt"/>
              <a:buAutoNum type="arabicPeriod"/>
            </a:pPr>
            <a:r>
              <a:rPr lang="en-US" dirty="0"/>
              <a:t> Research Design</a:t>
            </a:r>
          </a:p>
          <a:p>
            <a:pPr marL="441325" lvl="1" indent="-342900">
              <a:buFont typeface="+mj-lt"/>
              <a:buAutoNum type="arabicPeriod"/>
            </a:pPr>
            <a:r>
              <a:rPr lang="en-US" dirty="0"/>
              <a:t>Privacy Preserving NLP techniques used in the industry</a:t>
            </a:r>
          </a:p>
          <a:p>
            <a:pPr marL="441325" lvl="1" indent="-342900">
              <a:buFont typeface="+mj-lt"/>
              <a:buAutoNum type="arabicPeriod"/>
            </a:pPr>
            <a:r>
              <a:rPr lang="en-US" dirty="0"/>
              <a:t>Directions of Privacy Preserving NLP</a:t>
            </a:r>
          </a:p>
          <a:p>
            <a:pPr marL="441325" lvl="1" indent="-342900">
              <a:buFont typeface="+mj-lt"/>
              <a:buAutoNum type="arabicPeriod"/>
            </a:pPr>
            <a:r>
              <a:rPr lang="en-US" dirty="0"/>
              <a:t>Challenges of Privacy Preserving NLP</a:t>
            </a:r>
          </a:p>
          <a:p>
            <a:pPr marL="441325" lvl="1" indent="-342900">
              <a:buFont typeface="+mj-lt"/>
              <a:buAutoNum type="arabicPeriod"/>
            </a:pPr>
            <a:r>
              <a:rPr lang="en-US" dirty="0"/>
              <a:t>Potential Research Gaps in Privacy Preserving NLP</a:t>
            </a:r>
          </a:p>
          <a:p>
            <a:pPr marL="441325" lvl="1" indent="-342900">
              <a:buFont typeface="+mj-lt"/>
              <a:buAutoNum type="arabicPeriod"/>
            </a:pPr>
            <a:r>
              <a:rPr lang="en-US" dirty="0"/>
              <a:t>Conclusion</a:t>
            </a:r>
          </a:p>
          <a:p>
            <a:pPr marL="441325" lvl="1" indent="-342900">
              <a:buFont typeface="+mj-lt"/>
              <a:buAutoNum type="arabicPeriod"/>
            </a:pPr>
            <a:endParaRPr lang="en-US" dirty="0"/>
          </a:p>
          <a:p>
            <a:pPr marL="98425" lvl="1" indent="0">
              <a:buNone/>
            </a:pPr>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34</a:t>
            </a:fld>
            <a:endParaRPr lang="de-DE" dirty="0"/>
          </a:p>
        </p:txBody>
      </p:sp>
      <p:sp>
        <p:nvSpPr>
          <p:cNvPr id="11" name="Rechteck 10"/>
          <p:cNvSpPr/>
          <p:nvPr/>
        </p:nvSpPr>
        <p:spPr>
          <a:xfrm>
            <a:off x="332903" y="6366922"/>
            <a:ext cx="11524664" cy="215444"/>
          </a:xfrm>
          <a:prstGeom prst="rect">
            <a:avLst/>
          </a:prstGeom>
        </p:spPr>
        <p:txBody>
          <a:bodyPr wrap="square" rIns="0">
            <a:spAutoFit/>
          </a:bodyPr>
          <a:lstStyle/>
          <a:p>
            <a:pPr lvl="0" algn="r"/>
            <a:r>
              <a:rPr lang="en-US" sz="800" i="1" dirty="0">
                <a:solidFill>
                  <a:srgbClr val="000000"/>
                </a:solidFill>
                <a:latin typeface="Arial"/>
              </a:rPr>
              <a:t>[</a:t>
            </a:r>
            <a:r>
              <a:rPr lang="en-US" sz="800" i="1" dirty="0">
                <a:solidFill>
                  <a:srgbClr val="000000"/>
                </a:solidFill>
                <a:latin typeface="Arial"/>
                <a:hlinkClick r:id="rId3"/>
              </a:rPr>
              <a:t>Ga20</a:t>
            </a:r>
            <a:r>
              <a:rPr lang="en-US" sz="800" i="1" dirty="0">
                <a:solidFill>
                  <a:srgbClr val="000000"/>
                </a:solidFill>
                <a:latin typeface="Arial"/>
              </a:rPr>
              <a:t>]</a:t>
            </a:r>
            <a:r>
              <a:rPr lang="pl-PL" sz="800" dirty="0"/>
              <a:t> Gahan, </a:t>
            </a:r>
            <a:r>
              <a:rPr lang="pl-PL" sz="800" dirty="0" err="1"/>
              <a:t>Courtney</a:t>
            </a:r>
            <a:r>
              <a:rPr lang="pl-PL" sz="800" dirty="0"/>
              <a:t>: ”</a:t>
            </a:r>
            <a:r>
              <a:rPr lang="pl-PL" sz="800" dirty="0" err="1"/>
              <a:t>Research</a:t>
            </a:r>
            <a:r>
              <a:rPr lang="pl-PL" sz="800" dirty="0"/>
              <a:t> </a:t>
            </a:r>
            <a:r>
              <a:rPr lang="pl-PL" sz="800" dirty="0" err="1"/>
              <a:t>paper</a:t>
            </a:r>
            <a:r>
              <a:rPr lang="pl-PL" sz="800" dirty="0"/>
              <a:t> </a:t>
            </a:r>
            <a:r>
              <a:rPr lang="pl-PL" sz="800" dirty="0" err="1"/>
              <a:t>outline</a:t>
            </a:r>
            <a:r>
              <a:rPr lang="pl-PL" sz="800" dirty="0"/>
              <a:t>." </a:t>
            </a:r>
            <a:r>
              <a:rPr lang="pl-PL" sz="800" dirty="0" err="1"/>
              <a:t>www.</a:t>
            </a:r>
            <a:r>
              <a:rPr lang="pl-PL" sz="800" i="1" dirty="0" err="1"/>
              <a:t>scribbr.com</a:t>
            </a:r>
            <a:endParaRPr lang="en-US" sz="800" i="1" dirty="0">
              <a:solidFill>
                <a:srgbClr val="000000"/>
              </a:solidFill>
              <a:latin typeface="Arial"/>
            </a:endParaRPr>
          </a:p>
        </p:txBody>
      </p:sp>
      <p:sp>
        <p:nvSpPr>
          <p:cNvPr id="8" name="Fußzeilenplatzhalter 4">
            <a:extLst>
              <a:ext uri="{FF2B5EF4-FFF2-40B4-BE49-F238E27FC236}">
                <a16:creationId xmlns:a16="http://schemas.microsoft.com/office/drawing/2014/main" id="{D32BE7C6-AC7F-4746-A867-AE31F097F259}"/>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233490121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Stick to the good sebis traditions</a:t>
            </a:r>
            <a:endParaRPr lang="en-US" dirty="0"/>
          </a:p>
        </p:txBody>
      </p:sp>
      <p:sp>
        <p:nvSpPr>
          <p:cNvPr id="3" name="Inhaltsplatzhalter 2"/>
          <p:cNvSpPr>
            <a:spLocks noGrp="1"/>
          </p:cNvSpPr>
          <p:nvPr>
            <p:ph idx="1"/>
          </p:nvPr>
        </p:nvSpPr>
        <p:spPr>
          <a:xfrm>
            <a:off x="334434" y="981076"/>
            <a:ext cx="11523133" cy="5400675"/>
          </a:xfrm>
        </p:spPr>
        <p:txBody>
          <a:bodyPr/>
          <a:lstStyle/>
          <a:p>
            <a:pPr lvl="1"/>
            <a:r>
              <a:rPr lang="en-US"/>
              <a:t>Provide action links at the bottom of the slide to guide the audience to our web pages or publications (see below). (Select the text, press CTRL-K)</a:t>
            </a:r>
          </a:p>
          <a:p>
            <a:pPr lvl="1"/>
            <a:endParaRPr lang="en-US"/>
          </a:p>
          <a:p>
            <a:pPr lvl="1"/>
            <a:r>
              <a:rPr lang="en-US"/>
              <a:t>Use a file name according to our sebis conventions which helps us and our audience to find the file of your presentation on our web site with Google search:</a:t>
            </a:r>
          </a:p>
          <a:p>
            <a:pPr lvl="2"/>
            <a:r>
              <a:rPr lang="en-US"/>
              <a:t>YYMMDD Author Short Title</a:t>
            </a:r>
          </a:p>
          <a:p>
            <a:pPr lvl="2"/>
            <a:r>
              <a:rPr lang="en-US"/>
              <a:t>Include this string in the footer (Einfügen -&gt; Kopf- und Fusszeile -&gt; Fusszeile)</a:t>
            </a:r>
          </a:p>
          <a:p>
            <a:pPr lvl="2"/>
            <a:r>
              <a:rPr lang="en-US"/>
              <a:t>The unusual date format simplifies the search for the latest version of a slide in an alphabetical directory listing (Dropbox, Explorer, Tricia, Sky-Drive)</a:t>
            </a:r>
          </a:p>
          <a:p>
            <a:pPr lvl="2"/>
            <a:endParaRPr lang="en-US"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35</a:t>
            </a:fld>
            <a:endParaRPr lang="de-DE" dirty="0"/>
          </a:p>
        </p:txBody>
      </p:sp>
      <p:sp>
        <p:nvSpPr>
          <p:cNvPr id="10" name="Rechteck 9"/>
          <p:cNvSpPr/>
          <p:nvPr/>
        </p:nvSpPr>
        <p:spPr>
          <a:xfrm>
            <a:off x="332904" y="6351132"/>
            <a:ext cx="11524664" cy="215444"/>
          </a:xfrm>
          <a:prstGeom prst="rect">
            <a:avLst/>
          </a:prstGeom>
        </p:spPr>
        <p:txBody>
          <a:bodyPr wrap="square" rIns="0">
            <a:spAutoFit/>
          </a:bodyPr>
          <a:lstStyle/>
          <a:p>
            <a:pPr lvl="0" algn="r"/>
            <a:r>
              <a:rPr lang="en-US" sz="800" i="1" dirty="0">
                <a:solidFill>
                  <a:srgbClr val="000000"/>
                </a:solidFill>
                <a:latin typeface="Arial"/>
              </a:rPr>
              <a:t>For more information visit </a:t>
            </a:r>
            <a:r>
              <a:rPr lang="en-US" sz="800" i="1" dirty="0">
                <a:solidFill>
                  <a:srgbClr val="000000"/>
                </a:solidFill>
                <a:latin typeface="Arial"/>
                <a:hlinkClick r:id="rId3"/>
              </a:rPr>
              <a:t>BEAMS</a:t>
            </a:r>
            <a:r>
              <a:rPr lang="en-US" sz="800" i="1" dirty="0">
                <a:solidFill>
                  <a:srgbClr val="000000"/>
                </a:solidFill>
                <a:latin typeface="Arial"/>
              </a:rPr>
              <a:t> , </a:t>
            </a:r>
            <a:r>
              <a:rPr lang="en-US" sz="800" i="1" dirty="0">
                <a:solidFill>
                  <a:srgbClr val="000000"/>
                </a:solidFill>
                <a:latin typeface="Arial"/>
                <a:hlinkClick r:id="rId4"/>
              </a:rPr>
              <a:t>EAM Pattern Catalog</a:t>
            </a:r>
            <a:r>
              <a:rPr lang="en-US" sz="800" i="1" dirty="0">
                <a:solidFill>
                  <a:srgbClr val="000000"/>
                </a:solidFill>
                <a:latin typeface="Arial"/>
              </a:rPr>
              <a:t> and </a:t>
            </a:r>
            <a:r>
              <a:rPr lang="en-US" sz="800" i="1" dirty="0">
                <a:solidFill>
                  <a:srgbClr val="000000"/>
                </a:solidFill>
                <a:latin typeface="Arial"/>
                <a:hlinkClick r:id="rId5"/>
              </a:rPr>
              <a:t>EAM KPI Catalog</a:t>
            </a:r>
            <a:r>
              <a:rPr lang="en-US" sz="800" i="1" dirty="0">
                <a:solidFill>
                  <a:srgbClr val="000000"/>
                </a:solidFill>
                <a:latin typeface="Arial"/>
              </a:rPr>
              <a:t> (http://wwwmatthes.in.tum.de)</a:t>
            </a:r>
          </a:p>
        </p:txBody>
      </p:sp>
      <p:sp>
        <p:nvSpPr>
          <p:cNvPr id="11" name="Rechteck 10"/>
          <p:cNvSpPr/>
          <p:nvPr/>
        </p:nvSpPr>
        <p:spPr>
          <a:xfrm>
            <a:off x="332904" y="6093297"/>
            <a:ext cx="11524664" cy="215444"/>
          </a:xfrm>
          <a:prstGeom prst="rect">
            <a:avLst/>
          </a:prstGeom>
        </p:spPr>
        <p:txBody>
          <a:bodyPr wrap="square" rIns="0">
            <a:spAutoFit/>
          </a:bodyPr>
          <a:lstStyle/>
          <a:p>
            <a:pPr lvl="0" algn="r"/>
            <a:r>
              <a:rPr lang="en-US" sz="800" i="1" dirty="0">
                <a:solidFill>
                  <a:srgbClr val="000000"/>
                </a:solidFill>
                <a:latin typeface="Arial"/>
              </a:rPr>
              <a:t>[</a:t>
            </a:r>
            <a:r>
              <a:rPr lang="en-US" sz="800" i="1" dirty="0">
                <a:solidFill>
                  <a:srgbClr val="000000"/>
                </a:solidFill>
                <a:latin typeface="Arial"/>
                <a:hlinkClick r:id="rId6"/>
              </a:rPr>
              <a:t>Ha13g</a:t>
            </a:r>
            <a:r>
              <a:rPr lang="en-US" sz="800" i="1" dirty="0">
                <a:solidFill>
                  <a:srgbClr val="000000"/>
                </a:solidFill>
                <a:latin typeface="Arial"/>
              </a:rPr>
              <a:t>]Hauder, M., Roth, S., Matthes, F.: Current Tool support for Metrics in Enterprise Architecture Management </a:t>
            </a:r>
          </a:p>
        </p:txBody>
      </p:sp>
      <p:sp>
        <p:nvSpPr>
          <p:cNvPr id="9" name="Fußzeilenplatzhalter 4">
            <a:extLst>
              <a:ext uri="{FF2B5EF4-FFF2-40B4-BE49-F238E27FC236}">
                <a16:creationId xmlns:a16="http://schemas.microsoft.com/office/drawing/2014/main" id="{120213FF-9DA7-9D40-B65C-D017AEC782FF}"/>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86801328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a:t>Use the sebis visual language </a:t>
            </a:r>
            <a:br>
              <a:rPr lang="en-US"/>
            </a:br>
            <a:r>
              <a:rPr lang="en-US"/>
              <a:t>(shapes, fonts, colors, sizes)</a:t>
            </a:r>
            <a:endParaRPr lang="en-US" dirty="0"/>
          </a:p>
        </p:txBody>
      </p:sp>
      <p:sp>
        <p:nvSpPr>
          <p:cNvPr id="2" name="Datumsplatzhalter 1"/>
          <p:cNvSpPr>
            <a:spLocks noGrp="1"/>
          </p:cNvSpPr>
          <p:nvPr>
            <p:ph type="dt" sz="half" idx="10"/>
          </p:nvPr>
        </p:nvSpPr>
        <p:spPr/>
        <p:txBody>
          <a:bodyPr/>
          <a:lstStyle/>
          <a:p>
            <a:r>
              <a:rPr lang="pl-PL"/>
              <a:t>© sebis</a:t>
            </a:r>
            <a:endParaRPr lang="de-DE" dirty="0"/>
          </a:p>
        </p:txBody>
      </p:sp>
      <p:sp>
        <p:nvSpPr>
          <p:cNvPr id="5" name="Foliennummernplatzhalter 4"/>
          <p:cNvSpPr>
            <a:spLocks noGrp="1"/>
          </p:cNvSpPr>
          <p:nvPr>
            <p:ph type="sldNum" sz="quarter" idx="12"/>
          </p:nvPr>
        </p:nvSpPr>
        <p:spPr/>
        <p:txBody>
          <a:bodyPr/>
          <a:lstStyle/>
          <a:p>
            <a:fld id="{46B0F6F9-0731-40B4-89E9-684A2C5BBDDF}" type="slidenum">
              <a:rPr lang="de-DE" smtClean="0"/>
              <a:pPr/>
              <a:t>36</a:t>
            </a:fld>
            <a:endParaRPr lang="de-DE" dirty="0"/>
          </a:p>
        </p:txBody>
      </p:sp>
      <p:sp>
        <p:nvSpPr>
          <p:cNvPr id="31" name="Rechteck 30"/>
          <p:cNvSpPr/>
          <p:nvPr/>
        </p:nvSpPr>
        <p:spPr bwMode="auto">
          <a:xfrm>
            <a:off x="1847528" y="4387205"/>
            <a:ext cx="1080120" cy="72008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1</a:t>
            </a:r>
          </a:p>
        </p:txBody>
      </p:sp>
      <p:sp>
        <p:nvSpPr>
          <p:cNvPr id="32" name="Rechteck 31"/>
          <p:cNvSpPr/>
          <p:nvPr/>
        </p:nvSpPr>
        <p:spPr bwMode="auto">
          <a:xfrm>
            <a:off x="3039835" y="4387205"/>
            <a:ext cx="1080120" cy="72008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2</a:t>
            </a:r>
          </a:p>
        </p:txBody>
      </p:sp>
      <p:sp>
        <p:nvSpPr>
          <p:cNvPr id="33" name="Rechteck 32"/>
          <p:cNvSpPr/>
          <p:nvPr/>
        </p:nvSpPr>
        <p:spPr bwMode="auto">
          <a:xfrm>
            <a:off x="4232142" y="4387205"/>
            <a:ext cx="1080120" cy="72008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3</a:t>
            </a:r>
          </a:p>
        </p:txBody>
      </p:sp>
      <p:sp>
        <p:nvSpPr>
          <p:cNvPr id="34" name="Rechteck 33"/>
          <p:cNvSpPr/>
          <p:nvPr/>
        </p:nvSpPr>
        <p:spPr bwMode="auto">
          <a:xfrm>
            <a:off x="5424449" y="4387205"/>
            <a:ext cx="1080120" cy="72008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4</a:t>
            </a:r>
          </a:p>
        </p:txBody>
      </p:sp>
      <p:sp>
        <p:nvSpPr>
          <p:cNvPr id="35" name="Rechteck 34"/>
          <p:cNvSpPr/>
          <p:nvPr/>
        </p:nvSpPr>
        <p:spPr bwMode="auto">
          <a:xfrm>
            <a:off x="6616756" y="4387205"/>
            <a:ext cx="1080120" cy="720080"/>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5</a:t>
            </a:r>
          </a:p>
        </p:txBody>
      </p:sp>
      <p:sp>
        <p:nvSpPr>
          <p:cNvPr id="36" name="Rechteck 35"/>
          <p:cNvSpPr/>
          <p:nvPr/>
        </p:nvSpPr>
        <p:spPr bwMode="auto">
          <a:xfrm>
            <a:off x="7809063" y="4387205"/>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37" name="Rechteck 36"/>
          <p:cNvSpPr/>
          <p:nvPr/>
        </p:nvSpPr>
        <p:spPr bwMode="auto">
          <a:xfrm>
            <a:off x="9001372" y="4387205"/>
            <a:ext cx="1080120" cy="72008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41" name="Textfeld 40"/>
          <p:cNvSpPr txBox="1"/>
          <p:nvPr/>
        </p:nvSpPr>
        <p:spPr>
          <a:xfrm>
            <a:off x="1775521" y="1536973"/>
            <a:ext cx="979755"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Default </a:t>
            </a:r>
          </a:p>
          <a:p>
            <a:r>
              <a:rPr lang="en-US" dirty="0"/>
              <a:t>Text</a:t>
            </a:r>
          </a:p>
        </p:txBody>
      </p:sp>
      <p:sp>
        <p:nvSpPr>
          <p:cNvPr id="42" name="Rechteck 41"/>
          <p:cNvSpPr/>
          <p:nvPr/>
        </p:nvSpPr>
        <p:spPr bwMode="auto">
          <a:xfrm>
            <a:off x="3783904" y="1404357"/>
            <a:ext cx="1732367" cy="914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 Rectangle</a:t>
            </a:r>
          </a:p>
        </p:txBody>
      </p:sp>
      <p:cxnSp>
        <p:nvCxnSpPr>
          <p:cNvPr id="44" name="Gerade Verbindung mit Pfeil 43"/>
          <p:cNvCxnSpPr>
            <a:stCxn id="41" idx="3"/>
            <a:endCxn id="42" idx="1"/>
          </p:cNvCxnSpPr>
          <p:nvPr/>
        </p:nvCxnSpPr>
        <p:spPr bwMode="auto">
          <a:xfrm>
            <a:off x="2755275" y="1860139"/>
            <a:ext cx="1028628" cy="1419"/>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53" name="Textfeld 52"/>
          <p:cNvSpPr txBox="1"/>
          <p:nvPr/>
        </p:nvSpPr>
        <p:spPr>
          <a:xfrm>
            <a:off x="2825806" y="1304765"/>
            <a:ext cx="857927"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Default </a:t>
            </a:r>
          </a:p>
          <a:p>
            <a:pPr algn="ctr"/>
            <a:r>
              <a:rPr lang="en-US" sz="1200" dirty="0"/>
              <a:t>Line Style</a:t>
            </a:r>
          </a:p>
        </p:txBody>
      </p:sp>
      <p:sp>
        <p:nvSpPr>
          <p:cNvPr id="46" name="Eingekerbter Richtungspfeil 45"/>
          <p:cNvSpPr/>
          <p:nvPr/>
        </p:nvSpPr>
        <p:spPr bwMode="auto">
          <a:xfrm>
            <a:off x="3815224" y="2559695"/>
            <a:ext cx="1704713" cy="672664"/>
          </a:xfrm>
          <a:prstGeom prst="chevron">
            <a:avLst>
              <a:gd name="adj" fmla="val 2112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Process</a:t>
            </a:r>
          </a:p>
        </p:txBody>
      </p:sp>
      <p:sp>
        <p:nvSpPr>
          <p:cNvPr id="54" name="Textfeld 53"/>
          <p:cNvSpPr txBox="1"/>
          <p:nvPr/>
        </p:nvSpPr>
        <p:spPr>
          <a:xfrm>
            <a:off x="7536161" y="1979548"/>
            <a:ext cx="67197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User</a:t>
            </a:r>
          </a:p>
        </p:txBody>
      </p:sp>
      <p:sp>
        <p:nvSpPr>
          <p:cNvPr id="59" name="Abgerundetes Rechteck 58"/>
          <p:cNvSpPr/>
          <p:nvPr/>
        </p:nvSpPr>
        <p:spPr bwMode="auto">
          <a:xfrm>
            <a:off x="5597758" y="1404357"/>
            <a:ext cx="1811847" cy="9144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a:t>
            </a:r>
          </a:p>
          <a:p>
            <a:pPr algn="ctr" eaLnBrk="0" hangingPunct="0"/>
            <a:r>
              <a:rPr lang="en-US" dirty="0">
                <a:solidFill>
                  <a:schemeClr val="tx1"/>
                </a:solidFill>
                <a:cs typeface="Arial" pitchFamily="34" charset="0"/>
              </a:rPr>
              <a:t>Rounded R.</a:t>
            </a:r>
          </a:p>
        </p:txBody>
      </p:sp>
      <p:sp>
        <p:nvSpPr>
          <p:cNvPr id="67" name="Pfeil nach rechts 66"/>
          <p:cNvSpPr/>
          <p:nvPr/>
        </p:nvSpPr>
        <p:spPr bwMode="auto">
          <a:xfrm>
            <a:off x="5663952" y="2351125"/>
            <a:ext cx="1745652"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Arrow</a:t>
            </a:r>
          </a:p>
        </p:txBody>
      </p:sp>
      <p:sp>
        <p:nvSpPr>
          <p:cNvPr id="76" name="Textfeld 75"/>
          <p:cNvSpPr txBox="1"/>
          <p:nvPr/>
        </p:nvSpPr>
        <p:spPr>
          <a:xfrm>
            <a:off x="8411600" y="1979548"/>
            <a:ext cx="73609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Store</a:t>
            </a:r>
          </a:p>
        </p:txBody>
      </p:sp>
      <p:sp>
        <p:nvSpPr>
          <p:cNvPr id="79" name="Rechteckige Legende 78"/>
          <p:cNvSpPr/>
          <p:nvPr/>
        </p:nvSpPr>
        <p:spPr bwMode="auto">
          <a:xfrm>
            <a:off x="9001372" y="3554814"/>
            <a:ext cx="1080120" cy="630271"/>
          </a:xfrm>
          <a:prstGeom prst="wedgeRectCallout">
            <a:avLst>
              <a:gd name="adj1" fmla="val -20833"/>
              <a:gd name="adj2" fmla="val 8047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200" dirty="0">
                <a:solidFill>
                  <a:schemeClr val="bg1"/>
                </a:solidFill>
                <a:cs typeface="Arial" pitchFamily="34" charset="0"/>
              </a:rPr>
              <a:t>Explanation</a:t>
            </a:r>
          </a:p>
        </p:txBody>
      </p:sp>
      <p:sp>
        <p:nvSpPr>
          <p:cNvPr id="80" name="Rechteck 79"/>
          <p:cNvSpPr/>
          <p:nvPr/>
        </p:nvSpPr>
        <p:spPr bwMode="auto">
          <a:xfrm>
            <a:off x="1847528" y="5229200"/>
            <a:ext cx="1080120" cy="72008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1</a:t>
            </a:r>
          </a:p>
        </p:txBody>
      </p:sp>
      <p:sp>
        <p:nvSpPr>
          <p:cNvPr id="81" name="Rechteck 80"/>
          <p:cNvSpPr/>
          <p:nvPr/>
        </p:nvSpPr>
        <p:spPr bwMode="auto">
          <a:xfrm>
            <a:off x="3039835" y="5229200"/>
            <a:ext cx="1080120" cy="72008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2</a:t>
            </a:r>
          </a:p>
        </p:txBody>
      </p:sp>
      <p:sp>
        <p:nvSpPr>
          <p:cNvPr id="82" name="Rechteck 81"/>
          <p:cNvSpPr/>
          <p:nvPr/>
        </p:nvSpPr>
        <p:spPr bwMode="auto">
          <a:xfrm>
            <a:off x="4232142" y="5229200"/>
            <a:ext cx="1080120" cy="72008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3</a:t>
            </a:r>
          </a:p>
        </p:txBody>
      </p:sp>
      <p:sp>
        <p:nvSpPr>
          <p:cNvPr id="83" name="Rechteck 82"/>
          <p:cNvSpPr/>
          <p:nvPr/>
        </p:nvSpPr>
        <p:spPr bwMode="auto">
          <a:xfrm>
            <a:off x="5424449" y="5229200"/>
            <a:ext cx="1080120" cy="72008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4</a:t>
            </a:r>
          </a:p>
        </p:txBody>
      </p:sp>
      <p:sp>
        <p:nvSpPr>
          <p:cNvPr id="84" name="Rechteck 83"/>
          <p:cNvSpPr/>
          <p:nvPr/>
        </p:nvSpPr>
        <p:spPr bwMode="auto">
          <a:xfrm>
            <a:off x="6616756" y="5229200"/>
            <a:ext cx="1080120" cy="72008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5</a:t>
            </a:r>
          </a:p>
        </p:txBody>
      </p:sp>
      <p:sp>
        <p:nvSpPr>
          <p:cNvPr id="85" name="Rechteck 84"/>
          <p:cNvSpPr/>
          <p:nvPr/>
        </p:nvSpPr>
        <p:spPr bwMode="auto">
          <a:xfrm>
            <a:off x="7809063" y="5229200"/>
            <a:ext cx="1080120"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6" name="Rechteck 85"/>
          <p:cNvSpPr/>
          <p:nvPr/>
        </p:nvSpPr>
        <p:spPr bwMode="auto">
          <a:xfrm>
            <a:off x="9001372" y="5229200"/>
            <a:ext cx="1080120" cy="720080"/>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7" name="Würfel 86"/>
          <p:cNvSpPr/>
          <p:nvPr/>
        </p:nvSpPr>
        <p:spPr bwMode="auto">
          <a:xfrm>
            <a:off x="7576635" y="2544291"/>
            <a:ext cx="1635522" cy="688068"/>
          </a:xfrm>
          <a:prstGeom prst="cub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Box</a:t>
            </a:r>
          </a:p>
        </p:txBody>
      </p:sp>
      <p:sp>
        <p:nvSpPr>
          <p:cNvPr id="88" name="Gefaltete Ecke 87"/>
          <p:cNvSpPr/>
          <p:nvPr/>
        </p:nvSpPr>
        <p:spPr bwMode="auto">
          <a:xfrm>
            <a:off x="9472868" y="1341198"/>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100" dirty="0">
                <a:solidFill>
                  <a:schemeClr val="tx1"/>
                </a:solidFill>
                <a:cs typeface="Arial" pitchFamily="34" charset="0"/>
              </a:rPr>
              <a:t>Text</a:t>
            </a:r>
          </a:p>
        </p:txBody>
      </p:sp>
      <p:sp>
        <p:nvSpPr>
          <p:cNvPr id="89" name="Textfeld 88"/>
          <p:cNvSpPr txBox="1"/>
          <p:nvPr/>
        </p:nvSpPr>
        <p:spPr>
          <a:xfrm>
            <a:off x="9164925" y="1979548"/>
            <a:ext cx="133882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Information</a:t>
            </a:r>
          </a:p>
        </p:txBody>
      </p:sp>
      <p:grpSp>
        <p:nvGrpSpPr>
          <p:cNvPr id="10" name="Gruppieren 9"/>
          <p:cNvGrpSpPr/>
          <p:nvPr/>
        </p:nvGrpSpPr>
        <p:grpSpPr>
          <a:xfrm>
            <a:off x="7598156" y="1315616"/>
            <a:ext cx="559873" cy="576064"/>
            <a:chOff x="572022" y="2923566"/>
            <a:chExt cx="659253" cy="707501"/>
          </a:xfrm>
        </p:grpSpPr>
        <p:sp>
          <p:nvSpPr>
            <p:cNvPr id="8" name="Ellipse 7"/>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9" name="Kreis 8"/>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grpSp>
        <p:nvGrpSpPr>
          <p:cNvPr id="62" name="Gruppieren 61"/>
          <p:cNvGrpSpPr/>
          <p:nvPr/>
        </p:nvGrpSpPr>
        <p:grpSpPr>
          <a:xfrm>
            <a:off x="8500839" y="1500827"/>
            <a:ext cx="559874" cy="391616"/>
            <a:chOff x="6976839" y="1500827"/>
            <a:chExt cx="559874" cy="391616"/>
          </a:xfrm>
        </p:grpSpPr>
        <p:sp>
          <p:nvSpPr>
            <p:cNvPr id="43" name="Ellipse 42"/>
            <p:cNvSpPr/>
            <p:nvPr/>
          </p:nvSpPr>
          <p:spPr bwMode="auto">
            <a:xfrm>
              <a:off x="6976840" y="17664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0" name="Ellipse 39"/>
            <p:cNvSpPr/>
            <p:nvPr/>
          </p:nvSpPr>
          <p:spPr bwMode="auto">
            <a:xfrm>
              <a:off x="6976839" y="1700030"/>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9" name="Ellipse 38"/>
            <p:cNvSpPr/>
            <p:nvPr/>
          </p:nvSpPr>
          <p:spPr bwMode="auto">
            <a:xfrm>
              <a:off x="6976840" y="16336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 name="Ellipse 2"/>
            <p:cNvSpPr/>
            <p:nvPr/>
          </p:nvSpPr>
          <p:spPr bwMode="auto">
            <a:xfrm>
              <a:off x="6976840" y="1567228"/>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5" name="Ellipse 44"/>
            <p:cNvSpPr/>
            <p:nvPr/>
          </p:nvSpPr>
          <p:spPr bwMode="auto">
            <a:xfrm>
              <a:off x="6976840" y="1500827"/>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47" name="Ellipse 46"/>
          <p:cNvSpPr/>
          <p:nvPr/>
        </p:nvSpPr>
        <p:spPr bwMode="auto">
          <a:xfrm>
            <a:off x="1800769" y="2565340"/>
            <a:ext cx="1490966" cy="661374"/>
          </a:xfrm>
          <a:custGeom>
            <a:avLst/>
            <a:gdLst/>
            <a:ahLst/>
            <a:cxnLst/>
            <a:rect l="l" t="t" r="r" b="b"/>
            <a:pathLst>
              <a:path w="1490966" h="661374">
                <a:moveTo>
                  <a:pt x="882067" y="0"/>
                </a:moveTo>
                <a:cubicBezTo>
                  <a:pt x="1031495" y="0"/>
                  <a:pt x="1157883" y="94445"/>
                  <a:pt x="1198125" y="224882"/>
                </a:cubicBezTo>
                <a:cubicBezTo>
                  <a:pt x="1213923" y="221952"/>
                  <a:pt x="1230281" y="220426"/>
                  <a:pt x="1247033" y="220426"/>
                </a:cubicBezTo>
                <a:cubicBezTo>
                  <a:pt x="1381753" y="220426"/>
                  <a:pt x="1490966" y="319136"/>
                  <a:pt x="1490966" y="440900"/>
                </a:cubicBezTo>
                <a:cubicBezTo>
                  <a:pt x="1490966" y="555058"/>
                  <a:pt x="1394971" y="648952"/>
                  <a:pt x="1271857" y="659112"/>
                </a:cubicBezTo>
                <a:lnTo>
                  <a:pt x="1271857" y="661374"/>
                </a:lnTo>
                <a:lnTo>
                  <a:pt x="1247033" y="661374"/>
                </a:lnTo>
                <a:lnTo>
                  <a:pt x="207929" y="661374"/>
                </a:lnTo>
                <a:lnTo>
                  <a:pt x="207928" y="661374"/>
                </a:lnTo>
                <a:lnTo>
                  <a:pt x="207928" y="661374"/>
                </a:lnTo>
                <a:cubicBezTo>
                  <a:pt x="93092" y="661374"/>
                  <a:pt x="0" y="562664"/>
                  <a:pt x="0" y="440900"/>
                </a:cubicBezTo>
                <a:cubicBezTo>
                  <a:pt x="0" y="319136"/>
                  <a:pt x="93093" y="220426"/>
                  <a:pt x="207929" y="220426"/>
                </a:cubicBezTo>
                <a:cubicBezTo>
                  <a:pt x="236743" y="220426"/>
                  <a:pt x="264188" y="226641"/>
                  <a:pt x="289112" y="237929"/>
                </a:cubicBezTo>
                <a:cubicBezTo>
                  <a:pt x="320337" y="155718"/>
                  <a:pt x="399125" y="97623"/>
                  <a:pt x="491302" y="97623"/>
                </a:cubicBezTo>
                <a:cubicBezTo>
                  <a:pt x="535615" y="97623"/>
                  <a:pt x="576833" y="111049"/>
                  <a:pt x="608953" y="137475"/>
                </a:cubicBezTo>
                <a:cubicBezTo>
                  <a:pt x="668646" y="54334"/>
                  <a:pt x="768729" y="0"/>
                  <a:pt x="882067"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latin typeface="Arial" pitchFamily="34" charset="0"/>
                <a:cs typeface="Arial" pitchFamily="34" charset="0"/>
              </a:rPr>
              <a:t>Cloud</a:t>
            </a:r>
          </a:p>
        </p:txBody>
      </p:sp>
      <p:sp>
        <p:nvSpPr>
          <p:cNvPr id="12" name="Rechteck 11"/>
          <p:cNvSpPr/>
          <p:nvPr/>
        </p:nvSpPr>
        <p:spPr bwMode="auto">
          <a:xfrm>
            <a:off x="3812379" y="3370374"/>
            <a:ext cx="368390" cy="576064"/>
          </a:xfrm>
          <a:custGeom>
            <a:avLst/>
            <a:gdLst/>
            <a:ahLst/>
            <a:cxnLst/>
            <a:rect l="l" t="t" r="r" b="b"/>
            <a:pathLst>
              <a:path w="576064" h="957943">
                <a:moveTo>
                  <a:pt x="302137" y="829611"/>
                </a:moveTo>
                <a:cubicBezTo>
                  <a:pt x="271157" y="829611"/>
                  <a:pt x="246043" y="853790"/>
                  <a:pt x="246043" y="883617"/>
                </a:cubicBezTo>
                <a:cubicBezTo>
                  <a:pt x="246043" y="913444"/>
                  <a:pt x="271157" y="937623"/>
                  <a:pt x="302137" y="937623"/>
                </a:cubicBezTo>
                <a:cubicBezTo>
                  <a:pt x="333117" y="937623"/>
                  <a:pt x="358231" y="913444"/>
                  <a:pt x="358231" y="883617"/>
                </a:cubicBezTo>
                <a:cubicBezTo>
                  <a:pt x="358231" y="853790"/>
                  <a:pt x="333117" y="829611"/>
                  <a:pt x="302137" y="829611"/>
                </a:cubicBezTo>
                <a:close/>
                <a:moveTo>
                  <a:pt x="144017" y="93847"/>
                </a:moveTo>
                <a:cubicBezTo>
                  <a:pt x="104248" y="93847"/>
                  <a:pt x="72008" y="126087"/>
                  <a:pt x="72008" y="165856"/>
                </a:cubicBezTo>
                <a:lnTo>
                  <a:pt x="72008" y="741918"/>
                </a:lnTo>
                <a:cubicBezTo>
                  <a:pt x="72008" y="781687"/>
                  <a:pt x="104248" y="813927"/>
                  <a:pt x="144017" y="813927"/>
                </a:cubicBezTo>
                <a:lnTo>
                  <a:pt x="432047" y="813927"/>
                </a:lnTo>
                <a:cubicBezTo>
                  <a:pt x="471816" y="813927"/>
                  <a:pt x="504056" y="781687"/>
                  <a:pt x="504056" y="741918"/>
                </a:cubicBezTo>
                <a:lnTo>
                  <a:pt x="504056" y="165856"/>
                </a:lnTo>
                <a:cubicBezTo>
                  <a:pt x="504056" y="126087"/>
                  <a:pt x="471816" y="93847"/>
                  <a:pt x="432047" y="93847"/>
                </a:cubicBezTo>
                <a:close/>
                <a:moveTo>
                  <a:pt x="0" y="0"/>
                </a:moveTo>
                <a:lnTo>
                  <a:pt x="576064" y="0"/>
                </a:lnTo>
                <a:lnTo>
                  <a:pt x="576064" y="957943"/>
                </a:lnTo>
                <a:lnTo>
                  <a:pt x="0" y="957943"/>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nvGrpSpPr>
          <p:cNvPr id="19" name="Gruppieren 18"/>
          <p:cNvGrpSpPr/>
          <p:nvPr/>
        </p:nvGrpSpPr>
        <p:grpSpPr>
          <a:xfrm>
            <a:off x="4439816" y="3365660"/>
            <a:ext cx="720080" cy="580779"/>
            <a:chOff x="2915816" y="3352339"/>
            <a:chExt cx="720080" cy="580779"/>
          </a:xfrm>
        </p:grpSpPr>
        <p:sp>
          <p:nvSpPr>
            <p:cNvPr id="17" name="Rechteck 16"/>
            <p:cNvSpPr/>
            <p:nvPr/>
          </p:nvSpPr>
          <p:spPr bwMode="auto">
            <a:xfrm>
              <a:off x="3203848" y="3773800"/>
              <a:ext cx="144016" cy="112184"/>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5" name="Rechteck 14"/>
            <p:cNvSpPr/>
            <p:nvPr/>
          </p:nvSpPr>
          <p:spPr bwMode="auto">
            <a:xfrm>
              <a:off x="2915816" y="3352339"/>
              <a:ext cx="720080" cy="436701"/>
            </a:xfrm>
            <a:custGeom>
              <a:avLst/>
              <a:gdLst/>
              <a:ahLst/>
              <a:cxnLst/>
              <a:rect l="l" t="t" r="r" b="b"/>
              <a:pathLst>
                <a:path w="720080" h="432048">
                  <a:moveTo>
                    <a:pt x="99843" y="26288"/>
                  </a:moveTo>
                  <a:cubicBezTo>
                    <a:pt x="64831" y="26288"/>
                    <a:pt x="36448" y="54671"/>
                    <a:pt x="36448" y="89683"/>
                  </a:cubicBezTo>
                  <a:lnTo>
                    <a:pt x="36448" y="343253"/>
                  </a:lnTo>
                  <a:cubicBezTo>
                    <a:pt x="36448" y="378265"/>
                    <a:pt x="64831" y="406648"/>
                    <a:pt x="99843" y="406648"/>
                  </a:cubicBezTo>
                  <a:lnTo>
                    <a:pt x="621125" y="406648"/>
                  </a:lnTo>
                  <a:cubicBezTo>
                    <a:pt x="656137" y="406648"/>
                    <a:pt x="684520" y="378265"/>
                    <a:pt x="684520" y="343253"/>
                  </a:cubicBezTo>
                  <a:lnTo>
                    <a:pt x="684520" y="89683"/>
                  </a:lnTo>
                  <a:cubicBezTo>
                    <a:pt x="684520" y="54671"/>
                    <a:pt x="656137" y="26288"/>
                    <a:pt x="621125" y="26288"/>
                  </a:cubicBezTo>
                  <a:close/>
                  <a:moveTo>
                    <a:pt x="0" y="0"/>
                  </a:moveTo>
                  <a:lnTo>
                    <a:pt x="720080" y="0"/>
                  </a:lnTo>
                  <a:lnTo>
                    <a:pt x="720080" y="432048"/>
                  </a:lnTo>
                  <a:lnTo>
                    <a:pt x="0" y="432048"/>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8" name="Rechteck 17"/>
            <p:cNvSpPr/>
            <p:nvPr/>
          </p:nvSpPr>
          <p:spPr bwMode="auto">
            <a:xfrm>
              <a:off x="3123094" y="3869330"/>
              <a:ext cx="305525" cy="637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55" name="Gruppieren 54"/>
          <p:cNvGrpSpPr/>
          <p:nvPr/>
        </p:nvGrpSpPr>
        <p:grpSpPr>
          <a:xfrm>
            <a:off x="5411502" y="3397401"/>
            <a:ext cx="834105" cy="504057"/>
            <a:chOff x="4211960" y="3352339"/>
            <a:chExt cx="1080120" cy="652726"/>
          </a:xfrm>
        </p:grpSpPr>
        <p:cxnSp>
          <p:nvCxnSpPr>
            <p:cNvPr id="27" name="Gerade Verbindung mit Pfeil 26"/>
            <p:cNvCxnSpPr/>
            <p:nvPr/>
          </p:nvCxnSpPr>
          <p:spPr bwMode="auto">
            <a:xfrm flipV="1">
              <a:off x="4211960" y="3352339"/>
              <a:ext cx="0" cy="652726"/>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65" name="Gerade Verbindung mit Pfeil 64"/>
            <p:cNvCxnSpPr/>
            <p:nvPr/>
          </p:nvCxnSpPr>
          <p:spPr bwMode="auto">
            <a:xfrm>
              <a:off x="4211960" y="4005064"/>
              <a:ext cx="1080120" cy="0"/>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38" name="Freihandform 37"/>
            <p:cNvSpPr/>
            <p:nvPr/>
          </p:nvSpPr>
          <p:spPr bwMode="auto">
            <a:xfrm>
              <a:off x="4213860" y="3429000"/>
              <a:ext cx="878896" cy="400892"/>
            </a:xfrm>
            <a:custGeom>
              <a:avLst/>
              <a:gdLst>
                <a:gd name="connsiteX0" fmla="*/ 0 w 735330"/>
                <a:gd name="connsiteY0" fmla="*/ 396240 h 396240"/>
                <a:gd name="connsiteX1" fmla="*/ 163830 w 735330"/>
                <a:gd name="connsiteY1" fmla="*/ 257175 h 396240"/>
                <a:gd name="connsiteX2" fmla="*/ 331470 w 735330"/>
                <a:gd name="connsiteY2" fmla="*/ 346710 h 396240"/>
                <a:gd name="connsiteX3" fmla="*/ 735330 w 735330"/>
                <a:gd name="connsiteY3" fmla="*/ 0 h 396240"/>
              </a:gdLst>
              <a:ahLst/>
              <a:cxnLst>
                <a:cxn ang="0">
                  <a:pos x="connsiteX0" y="connsiteY0"/>
                </a:cxn>
                <a:cxn ang="0">
                  <a:pos x="connsiteX1" y="connsiteY1"/>
                </a:cxn>
                <a:cxn ang="0">
                  <a:pos x="connsiteX2" y="connsiteY2"/>
                </a:cxn>
                <a:cxn ang="0">
                  <a:pos x="connsiteX3" y="connsiteY3"/>
                </a:cxn>
              </a:cxnLst>
              <a:rect l="l" t="t" r="r" b="b"/>
              <a:pathLst>
                <a:path w="735330" h="396240">
                  <a:moveTo>
                    <a:pt x="0" y="396240"/>
                  </a:moveTo>
                  <a:cubicBezTo>
                    <a:pt x="54292" y="330835"/>
                    <a:pt x="108585" y="265430"/>
                    <a:pt x="163830" y="257175"/>
                  </a:cubicBezTo>
                  <a:cubicBezTo>
                    <a:pt x="219075" y="248920"/>
                    <a:pt x="236220" y="389573"/>
                    <a:pt x="331470" y="346710"/>
                  </a:cubicBezTo>
                  <a:cubicBezTo>
                    <a:pt x="426720" y="303847"/>
                    <a:pt x="581025" y="151923"/>
                    <a:pt x="735330" y="0"/>
                  </a:cubicBezTo>
                </a:path>
              </a:pathLst>
            </a:custGeom>
            <a:noFill/>
            <a:ln>
              <a:solidFill>
                <a:schemeClr val="accent3">
                  <a:lumMod val="75000"/>
                </a:schemeClr>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grpSp>
      <p:grpSp>
        <p:nvGrpSpPr>
          <p:cNvPr id="58" name="Gruppieren 57"/>
          <p:cNvGrpSpPr/>
          <p:nvPr/>
        </p:nvGrpSpPr>
        <p:grpSpPr>
          <a:xfrm>
            <a:off x="6384033" y="3450131"/>
            <a:ext cx="398427" cy="400216"/>
            <a:chOff x="4860032" y="3351277"/>
            <a:chExt cx="547489" cy="549947"/>
          </a:xfrm>
        </p:grpSpPr>
        <p:sp>
          <p:nvSpPr>
            <p:cNvPr id="57" name="Kreis 56"/>
            <p:cNvSpPr/>
            <p:nvPr/>
          </p:nvSpPr>
          <p:spPr bwMode="auto">
            <a:xfrm>
              <a:off x="4860032" y="3397106"/>
              <a:ext cx="504056" cy="504118"/>
            </a:xfrm>
            <a:prstGeom prst="pi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74" name="Kreis 73"/>
            <p:cNvSpPr/>
            <p:nvPr/>
          </p:nvSpPr>
          <p:spPr bwMode="auto">
            <a:xfrm>
              <a:off x="4903465" y="3351277"/>
              <a:ext cx="504056" cy="504118"/>
            </a:xfrm>
            <a:prstGeom prst="pie">
              <a:avLst>
                <a:gd name="adj1" fmla="val 16192115"/>
                <a:gd name="adj2" fmla="val 4910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61" name="Gruppieren 60"/>
          <p:cNvGrpSpPr/>
          <p:nvPr/>
        </p:nvGrpSpPr>
        <p:grpSpPr>
          <a:xfrm>
            <a:off x="7038618" y="3419392"/>
            <a:ext cx="432048" cy="508148"/>
            <a:chOff x="8373295" y="1322926"/>
            <a:chExt cx="591193" cy="573342"/>
          </a:xfrm>
        </p:grpSpPr>
        <p:sp>
          <p:nvSpPr>
            <p:cNvPr id="77" name="Gefaltete Ecke 76"/>
            <p:cNvSpPr/>
            <p:nvPr/>
          </p:nvSpPr>
          <p:spPr bwMode="auto">
            <a:xfrm>
              <a:off x="8373295" y="1322926"/>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sz="1100" dirty="0">
                <a:solidFill>
                  <a:schemeClr val="tx1"/>
                </a:solidFill>
                <a:cs typeface="Arial" pitchFamily="34" charset="0"/>
              </a:endParaRPr>
            </a:p>
          </p:txBody>
        </p:sp>
        <p:sp>
          <p:nvSpPr>
            <p:cNvPr id="60" name="Eine Ecke des Rechtecks abrunden 59"/>
            <p:cNvSpPr/>
            <p:nvPr/>
          </p:nvSpPr>
          <p:spPr bwMode="auto">
            <a:xfrm>
              <a:off x="8445303"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0" name="Eine Ecke des Rechtecks abrunden 89"/>
            <p:cNvSpPr/>
            <p:nvPr/>
          </p:nvSpPr>
          <p:spPr bwMode="auto">
            <a:xfrm>
              <a:off x="8589319"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1" name="Eine Ecke des Rechtecks abrunden 90"/>
            <p:cNvSpPr/>
            <p:nvPr/>
          </p:nvSpPr>
          <p:spPr bwMode="auto">
            <a:xfrm>
              <a:off x="8733335"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2" name="Eine Ecke des Rechtecks abrunden 91"/>
            <p:cNvSpPr/>
            <p:nvPr/>
          </p:nvSpPr>
          <p:spPr bwMode="auto">
            <a:xfrm>
              <a:off x="8447097"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3" name="Eine Ecke des Rechtecks abrunden 92"/>
            <p:cNvSpPr/>
            <p:nvPr/>
          </p:nvSpPr>
          <p:spPr bwMode="auto">
            <a:xfrm>
              <a:off x="8591113"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4" name="Eine Ecke des Rechtecks abrunden 93"/>
            <p:cNvSpPr/>
            <p:nvPr/>
          </p:nvSpPr>
          <p:spPr bwMode="auto">
            <a:xfrm>
              <a:off x="8731430" y="1504554"/>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5" name="Eine Ecke des Rechtecks abrunden 94"/>
            <p:cNvSpPr/>
            <p:nvPr/>
          </p:nvSpPr>
          <p:spPr bwMode="auto">
            <a:xfrm>
              <a:off x="8447097"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6" name="Eine Ecke des Rechtecks abrunden 95"/>
            <p:cNvSpPr/>
            <p:nvPr/>
          </p:nvSpPr>
          <p:spPr bwMode="auto">
            <a:xfrm>
              <a:off x="8591113"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7" name="Eine Ecke des Rechtecks abrunden 96"/>
            <p:cNvSpPr/>
            <p:nvPr/>
          </p:nvSpPr>
          <p:spPr bwMode="auto">
            <a:xfrm>
              <a:off x="8731430" y="1593707"/>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66" name="Fußzeilenplatzhalter 4">
            <a:extLst>
              <a:ext uri="{FF2B5EF4-FFF2-40B4-BE49-F238E27FC236}">
                <a16:creationId xmlns:a16="http://schemas.microsoft.com/office/drawing/2014/main" id="{A12FAA33-C650-FE47-ADEA-90155E26B6DA}"/>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62470242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Background – Why is it so hard to keep data private?</a:t>
            </a:r>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4</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338554"/>
          </a:xfrm>
          <a:prstGeom prst="rect">
            <a:avLst/>
          </a:prstGeom>
        </p:spPr>
        <p:txBody>
          <a:bodyPr wrap="square" rIns="0">
            <a:spAutoFit/>
          </a:bodyPr>
          <a:lstStyle/>
          <a:p>
            <a:pPr algn="r"/>
            <a:r>
              <a:rPr lang="en-US" sz="800" i="1" dirty="0">
                <a:latin typeface="Arial"/>
                <a:hlinkClick r:id="rId3">
                  <a:extLst>
                    <a:ext uri="{A12FA001-AC4F-418D-AE19-62706E023703}">
                      <ahyp:hlinkClr xmlns:ahyp="http://schemas.microsoft.com/office/drawing/2018/hyperlinkcolor" val="tx"/>
                    </a:ext>
                  </a:extLst>
                </a:hlinkClick>
              </a:rPr>
              <a:t>[</a:t>
            </a:r>
            <a:r>
              <a:rPr lang="en-US" sz="800" i="1" dirty="0">
                <a:solidFill>
                  <a:srgbClr val="64A0C8"/>
                </a:solidFill>
                <a:latin typeface="Arial"/>
                <a:hlinkClick r:id="rId3">
                  <a:extLst>
                    <a:ext uri="{A12FA001-AC4F-418D-AE19-62706E023703}">
                      <ahyp:hlinkClr xmlns:ahyp="http://schemas.microsoft.com/office/drawing/2018/hyperlinkcolor" val="tx"/>
                    </a:ext>
                  </a:extLst>
                </a:hlinkClick>
              </a:rPr>
              <a:t>Ryd18</a:t>
            </a:r>
            <a:r>
              <a:rPr lang="en-US" sz="800" i="1" dirty="0">
                <a:solidFill>
                  <a:srgbClr val="000000"/>
                </a:solidFill>
                <a:latin typeface="Arial"/>
              </a:rPr>
              <a:t>] </a:t>
            </a:r>
            <a:r>
              <a:rPr lang="en-US" sz="800" i="1" dirty="0" err="1">
                <a:solidFill>
                  <a:srgbClr val="000000"/>
                </a:solidFill>
                <a:latin typeface="Arial"/>
              </a:rPr>
              <a:t>Rydning</a:t>
            </a:r>
            <a:r>
              <a:rPr lang="en-US" sz="800" i="1" dirty="0">
                <a:solidFill>
                  <a:srgbClr val="000000"/>
                </a:solidFill>
                <a:latin typeface="Arial"/>
              </a:rPr>
              <a:t>, David </a:t>
            </a:r>
            <a:r>
              <a:rPr lang="en-US" sz="800" i="1" dirty="0" err="1">
                <a:solidFill>
                  <a:srgbClr val="000000"/>
                </a:solidFill>
                <a:latin typeface="Arial"/>
              </a:rPr>
              <a:t>Reinsel</a:t>
            </a:r>
            <a:r>
              <a:rPr lang="en-US" sz="800" i="1" dirty="0">
                <a:solidFill>
                  <a:srgbClr val="000000"/>
                </a:solidFill>
                <a:latin typeface="Arial"/>
              </a:rPr>
              <a:t>–John </a:t>
            </a:r>
            <a:r>
              <a:rPr lang="en-US" sz="800" i="1" dirty="0" err="1">
                <a:solidFill>
                  <a:srgbClr val="000000"/>
                </a:solidFill>
                <a:latin typeface="Arial"/>
              </a:rPr>
              <a:t>Gantz</a:t>
            </a:r>
            <a:r>
              <a:rPr lang="en-US" sz="800" i="1" dirty="0">
                <a:solidFill>
                  <a:srgbClr val="000000"/>
                </a:solidFill>
                <a:latin typeface="Arial"/>
              </a:rPr>
              <a:t>–John: "The digitization of the world from edge to core." Framingham: International Data Corporation (2018).</a:t>
            </a:r>
            <a:br>
              <a:rPr lang="en-US" sz="800" i="1" dirty="0">
                <a:solidFill>
                  <a:srgbClr val="000000"/>
                </a:solidFill>
                <a:latin typeface="Arial"/>
              </a:rPr>
            </a:br>
            <a:r>
              <a:rPr lang="en-US" sz="800" i="1" dirty="0">
                <a:solidFill>
                  <a:srgbClr val="000000"/>
                </a:solidFill>
                <a:latin typeface="Arial"/>
              </a:rPr>
              <a:t> </a:t>
            </a:r>
          </a:p>
        </p:txBody>
      </p:sp>
      <p:sp>
        <p:nvSpPr>
          <p:cNvPr id="10" name="Fußzeilenplatzhalter 4">
            <a:extLst>
              <a:ext uri="{FF2B5EF4-FFF2-40B4-BE49-F238E27FC236}">
                <a16:creationId xmlns:a16="http://schemas.microsoft.com/office/drawing/2014/main" id="{0C55DBD3-7D09-C64B-8826-34CBC6B73E5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5" name="Obraz 4">
            <a:extLst>
              <a:ext uri="{FF2B5EF4-FFF2-40B4-BE49-F238E27FC236}">
                <a16:creationId xmlns:a16="http://schemas.microsoft.com/office/drawing/2014/main" id="{26F2A827-449A-814E-B07B-18A679CB9973}"/>
              </a:ext>
            </a:extLst>
          </p:cNvPr>
          <p:cNvPicPr>
            <a:picLocks noChangeAspect="1"/>
          </p:cNvPicPr>
          <p:nvPr/>
        </p:nvPicPr>
        <p:blipFill>
          <a:blip r:embed="rId4"/>
          <a:stretch>
            <a:fillRect/>
          </a:stretch>
        </p:blipFill>
        <p:spPr>
          <a:xfrm>
            <a:off x="1428750" y="1930400"/>
            <a:ext cx="9334500" cy="2997200"/>
          </a:xfrm>
          <a:prstGeom prst="rect">
            <a:avLst/>
          </a:prstGeom>
        </p:spPr>
      </p:pic>
      <p:sp>
        <p:nvSpPr>
          <p:cNvPr id="7" name="pole tekstowe 6">
            <a:extLst>
              <a:ext uri="{FF2B5EF4-FFF2-40B4-BE49-F238E27FC236}">
                <a16:creationId xmlns:a16="http://schemas.microsoft.com/office/drawing/2014/main" id="{EB967B71-4718-D84E-BF44-EFDCEE60C52E}"/>
              </a:ext>
            </a:extLst>
          </p:cNvPr>
          <p:cNvSpPr txBox="1"/>
          <p:nvPr/>
        </p:nvSpPr>
        <p:spPr>
          <a:xfrm>
            <a:off x="1991544" y="5373216"/>
            <a:ext cx="280076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1 </a:t>
            </a:r>
            <a:r>
              <a:rPr lang="en-US" dirty="0" err="1">
                <a:latin typeface="Arial" pitchFamily="34" charset="0"/>
              </a:rPr>
              <a:t>Zetabyte</a:t>
            </a:r>
            <a:r>
              <a:rPr lang="en-US" dirty="0">
                <a:latin typeface="Arial" pitchFamily="34" charset="0"/>
              </a:rPr>
              <a:t> = 10^21 Bytes</a:t>
            </a:r>
          </a:p>
        </p:txBody>
      </p:sp>
    </p:spTree>
    <p:extLst>
      <p:ext uri="{BB962C8B-B14F-4D97-AF65-F5344CB8AC3E}">
        <p14:creationId xmlns:p14="http://schemas.microsoft.com/office/powerpoint/2010/main" val="348723064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Background – Is my Privacy safe in the hands of companies I trust?</a:t>
            </a:r>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5</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338554"/>
          </a:xfrm>
          <a:prstGeom prst="rect">
            <a:avLst/>
          </a:prstGeom>
        </p:spPr>
        <p:txBody>
          <a:bodyPr wrap="square" rIns="0">
            <a:spAutoFit/>
          </a:bodyPr>
          <a:lstStyle/>
          <a:p>
            <a:pPr algn="r"/>
            <a:r>
              <a:rPr lang="en-US" sz="800" i="1" dirty="0">
                <a:solidFill>
                  <a:srgbClr val="000000"/>
                </a:solidFill>
                <a:latin typeface="Arial"/>
              </a:rPr>
              <a:t>Both images taken from Varonis’ post </a:t>
            </a:r>
            <a:r>
              <a:rPr lang="en-US" sz="800" i="1" dirty="0">
                <a:solidFill>
                  <a:srgbClr val="000000"/>
                </a:solidFill>
                <a:latin typeface="Arial"/>
                <a:hlinkClick r:id="rId3"/>
              </a:rPr>
              <a:t>107 Must-Know Data Breach Statistics for 2020</a:t>
            </a:r>
            <a:endParaRPr lang="en-US" sz="800" i="1" dirty="0">
              <a:solidFill>
                <a:srgbClr val="000000"/>
              </a:solidFill>
              <a:latin typeface="Arial"/>
            </a:endParaRPr>
          </a:p>
          <a:p>
            <a:pPr algn="r"/>
            <a:r>
              <a:rPr lang="en-US" sz="800" i="1" dirty="0">
                <a:solidFill>
                  <a:srgbClr val="000000"/>
                </a:solidFill>
                <a:latin typeface="Arial"/>
              </a:rPr>
              <a:t> </a:t>
            </a:r>
          </a:p>
        </p:txBody>
      </p:sp>
      <p:sp>
        <p:nvSpPr>
          <p:cNvPr id="10" name="Fußzeilenplatzhalter 4">
            <a:extLst>
              <a:ext uri="{FF2B5EF4-FFF2-40B4-BE49-F238E27FC236}">
                <a16:creationId xmlns:a16="http://schemas.microsoft.com/office/drawing/2014/main" id="{0C55DBD3-7D09-C64B-8826-34CBC6B73E57}"/>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pic>
        <p:nvPicPr>
          <p:cNvPr id="8" name="Obraz 7">
            <a:extLst>
              <a:ext uri="{FF2B5EF4-FFF2-40B4-BE49-F238E27FC236}">
                <a16:creationId xmlns:a16="http://schemas.microsoft.com/office/drawing/2014/main" id="{BAFF3931-028A-F649-810A-3E36396D86BE}"/>
              </a:ext>
            </a:extLst>
          </p:cNvPr>
          <p:cNvPicPr>
            <a:picLocks noChangeAspect="1"/>
          </p:cNvPicPr>
          <p:nvPr/>
        </p:nvPicPr>
        <p:blipFill>
          <a:blip r:embed="rId4"/>
          <a:stretch>
            <a:fillRect/>
          </a:stretch>
        </p:blipFill>
        <p:spPr>
          <a:xfrm>
            <a:off x="551384" y="843947"/>
            <a:ext cx="4925331" cy="4993173"/>
          </a:xfrm>
          <a:prstGeom prst="rect">
            <a:avLst/>
          </a:prstGeom>
        </p:spPr>
      </p:pic>
      <p:pic>
        <p:nvPicPr>
          <p:cNvPr id="11" name="Obraz 10">
            <a:extLst>
              <a:ext uri="{FF2B5EF4-FFF2-40B4-BE49-F238E27FC236}">
                <a16:creationId xmlns:a16="http://schemas.microsoft.com/office/drawing/2014/main" id="{CD56A950-D588-C44A-AB35-BB23F2110347}"/>
              </a:ext>
            </a:extLst>
          </p:cNvPr>
          <p:cNvPicPr>
            <a:picLocks noChangeAspect="1"/>
          </p:cNvPicPr>
          <p:nvPr/>
        </p:nvPicPr>
        <p:blipFill>
          <a:blip r:embed="rId5"/>
          <a:stretch>
            <a:fillRect/>
          </a:stretch>
        </p:blipFill>
        <p:spPr>
          <a:xfrm>
            <a:off x="6077972" y="866530"/>
            <a:ext cx="4827020" cy="4993240"/>
          </a:xfrm>
          <a:prstGeom prst="rect">
            <a:avLst/>
          </a:prstGeom>
        </p:spPr>
      </p:pic>
    </p:spTree>
    <p:extLst>
      <p:ext uri="{BB962C8B-B14F-4D97-AF65-F5344CB8AC3E}">
        <p14:creationId xmlns:p14="http://schemas.microsoft.com/office/powerpoint/2010/main" val="11284024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Motivation – Why do we need Privacy Preserving NLP?</a:t>
            </a:r>
          </a:p>
        </p:txBody>
      </p:sp>
      <p:sp>
        <p:nvSpPr>
          <p:cNvPr id="3" name="Inhaltsplatzhalter 2"/>
          <p:cNvSpPr>
            <a:spLocks noGrp="1"/>
          </p:cNvSpPr>
          <p:nvPr>
            <p:ph idx="1"/>
          </p:nvPr>
        </p:nvSpPr>
        <p:spPr>
          <a:xfrm>
            <a:off x="334434" y="981076"/>
            <a:ext cx="11523133" cy="5400675"/>
          </a:xfrm>
        </p:spPr>
        <p:txBody>
          <a:bodyPr/>
          <a:lstStyle/>
          <a:p>
            <a:pPr lvl="3"/>
            <a:endParaRPr lang="pl-PL" dirty="0"/>
          </a:p>
          <a:p>
            <a:pPr lvl="3"/>
            <a:endParaRPr lang="pl-PL" dirty="0"/>
          </a:p>
          <a:p>
            <a:pPr marL="808038" lvl="3" indent="0" algn="r">
              <a:buNone/>
            </a:pPr>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6</a:t>
            </a:fld>
            <a:endParaRPr lang="de-DE" dirty="0"/>
          </a:p>
        </p:txBody>
      </p:sp>
      <p:sp>
        <p:nvSpPr>
          <p:cNvPr id="32" name="pole tekstowe 31">
            <a:extLst>
              <a:ext uri="{FF2B5EF4-FFF2-40B4-BE49-F238E27FC236}">
                <a16:creationId xmlns:a16="http://schemas.microsoft.com/office/drawing/2014/main" id="{D9FC4A5F-353D-9B4E-A802-A25F99EB24C3}"/>
              </a:ext>
            </a:extLst>
          </p:cNvPr>
          <p:cNvSpPr txBox="1"/>
          <p:nvPr/>
        </p:nvSpPr>
        <p:spPr>
          <a:xfrm>
            <a:off x="479376" y="1340768"/>
            <a:ext cx="11378190" cy="369331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r>
              <a:rPr lang="en-US" dirty="0">
                <a:latin typeface="Arial" pitchFamily="34" charset="0"/>
              </a:rPr>
              <a:t>Current techniques to establish privacy face two limitations:</a:t>
            </a:r>
          </a:p>
          <a:p>
            <a:pPr marL="800100" lvl="1" indent="-342900">
              <a:buFont typeface="+mj-lt"/>
              <a:buAutoNum type="arabicPeriod"/>
            </a:pPr>
            <a:r>
              <a:rPr lang="en-US" dirty="0">
                <a:latin typeface="Arial" pitchFamily="34" charset="0"/>
              </a:rPr>
              <a:t>High possibility of attacks with background knowledge about the released data</a:t>
            </a:r>
          </a:p>
          <a:p>
            <a:pPr marL="800100" lvl="1" indent="-342900">
              <a:buFont typeface="+mj-lt"/>
              <a:buAutoNum type="arabicPeriod"/>
            </a:pPr>
            <a:r>
              <a:rPr lang="en-US" dirty="0">
                <a:latin typeface="Arial" pitchFamily="34" charset="0"/>
              </a:rPr>
              <a:t>Decrease of data utility</a:t>
            </a:r>
          </a:p>
          <a:p>
            <a:pPr marL="285750" indent="-285750">
              <a:buFont typeface="Wingdings" pitchFamily="2" charset="2"/>
              <a:buChar char="§"/>
            </a:pPr>
            <a:r>
              <a:rPr lang="en-US" dirty="0">
                <a:latin typeface="Arial" pitchFamily="34" charset="0"/>
              </a:rPr>
              <a:t>Frequently used word embeddings as a threat to privacy</a:t>
            </a:r>
          </a:p>
          <a:p>
            <a:pPr marL="742950" lvl="1" indent="-285750">
              <a:buFont typeface="Wingdings" pitchFamily="2" charset="2"/>
              <a:buChar char="§"/>
            </a:pPr>
            <a:r>
              <a:rPr lang="en-US" dirty="0">
                <a:latin typeface="Arial" pitchFamily="34" charset="0"/>
              </a:rPr>
              <a:t>E.g. Word embeddings deidentified by removing personal health information (PHI) still 68% exploitable</a:t>
            </a:r>
            <a:r>
              <a:rPr lang="en-US" baseline="30000" dirty="0">
                <a:latin typeface="Arial" pitchFamily="34" charset="0"/>
              </a:rPr>
              <a:t>1</a:t>
            </a:r>
          </a:p>
          <a:p>
            <a:pPr marL="285750" indent="-285750">
              <a:buFont typeface="Wingdings" pitchFamily="2" charset="2"/>
              <a:buChar char="§"/>
            </a:pPr>
            <a:r>
              <a:rPr lang="en-US" dirty="0">
                <a:latin typeface="Arial" pitchFamily="34" charset="0"/>
              </a:rPr>
              <a:t>High risk of re-identification attacks of published unstructured Big Data sets</a:t>
            </a:r>
          </a:p>
          <a:p>
            <a:pPr marL="285750" indent="-285750">
              <a:buFont typeface="Wingdings" pitchFamily="2" charset="2"/>
              <a:buChar char="§"/>
            </a:pPr>
            <a:r>
              <a:rPr lang="en-US" dirty="0">
                <a:latin typeface="Arial" pitchFamily="34" charset="0"/>
              </a:rPr>
              <a:t>Lack of mechanisms to support organizations to protect data subjects (person addressed by the data)</a:t>
            </a:r>
          </a:p>
          <a:p>
            <a:pPr marL="285750" indent="-285750">
              <a:buFont typeface="Wingdings" pitchFamily="2" charset="2"/>
              <a:buChar char="§"/>
            </a:pPr>
            <a:r>
              <a:rPr lang="en-US" dirty="0">
                <a:latin typeface="Arial" pitchFamily="34" charset="0"/>
              </a:rPr>
              <a:t>Protection of user privacy in untrusted digital environments </a:t>
            </a:r>
          </a:p>
          <a:p>
            <a:pPr marL="285750" indent="-285750">
              <a:buFont typeface="Wingdings" pitchFamily="2" charset="2"/>
              <a:buChar char="§"/>
            </a:pPr>
            <a:r>
              <a:rPr lang="en-US" dirty="0">
                <a:latin typeface="Arial" pitchFamily="34" charset="0"/>
              </a:rPr>
              <a:t>…</a:t>
            </a: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p:txBody>
      </p:sp>
      <p:sp>
        <p:nvSpPr>
          <p:cNvPr id="9" name="Fußzeilenplatzhalter 4">
            <a:extLst>
              <a:ext uri="{FF2B5EF4-FFF2-40B4-BE49-F238E27FC236}">
                <a16:creationId xmlns:a16="http://schemas.microsoft.com/office/drawing/2014/main" id="{75AD839E-C6D5-5840-9113-7B2AAC44B002}"/>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
        <p:nvSpPr>
          <p:cNvPr id="8" name="Rechteck 10">
            <a:extLst>
              <a:ext uri="{FF2B5EF4-FFF2-40B4-BE49-F238E27FC236}">
                <a16:creationId xmlns:a16="http://schemas.microsoft.com/office/drawing/2014/main" id="{B43B964F-8EEE-8E44-8A77-EE3FE56DA5AB}"/>
              </a:ext>
            </a:extLst>
          </p:cNvPr>
          <p:cNvSpPr/>
          <p:nvPr/>
        </p:nvSpPr>
        <p:spPr>
          <a:xfrm>
            <a:off x="332903" y="6020003"/>
            <a:ext cx="11524664" cy="584775"/>
          </a:xfrm>
          <a:prstGeom prst="rect">
            <a:avLst/>
          </a:prstGeom>
        </p:spPr>
        <p:txBody>
          <a:bodyPr wrap="square" rIns="0">
            <a:spAutoFit/>
          </a:bodyPr>
          <a:lstStyle/>
          <a:p>
            <a:pPr algn="r"/>
            <a:r>
              <a:rPr lang="en-US" sz="800" i="1" baseline="30000" dirty="0">
                <a:solidFill>
                  <a:srgbClr val="000000"/>
                </a:solidFill>
                <a:latin typeface="Arial"/>
              </a:rPr>
              <a:t>1[</a:t>
            </a:r>
            <a:r>
              <a:rPr lang="en-US" sz="800" i="1" dirty="0">
                <a:solidFill>
                  <a:srgbClr val="000000"/>
                </a:solidFill>
                <a:latin typeface="Arial"/>
                <a:hlinkClick r:id="rId3"/>
              </a:rPr>
              <a:t>Abd20</a:t>
            </a:r>
            <a:r>
              <a:rPr lang="en-US" sz="800" i="1" baseline="30000" dirty="0">
                <a:solidFill>
                  <a:srgbClr val="000000"/>
                </a:solidFill>
                <a:latin typeface="Arial"/>
              </a:rPr>
              <a:t>]</a:t>
            </a:r>
            <a:r>
              <a:rPr lang="en-US" sz="800" i="1" dirty="0">
                <a:solidFill>
                  <a:srgbClr val="000000"/>
                </a:solidFill>
                <a:latin typeface="Arial"/>
              </a:rPr>
              <a:t>Abdalla, M; Abdalla, M; Hirst, G; </a:t>
            </a:r>
            <a:r>
              <a:rPr lang="en-US" sz="800" i="1" dirty="0" err="1">
                <a:solidFill>
                  <a:srgbClr val="000000"/>
                </a:solidFill>
                <a:latin typeface="Arial"/>
              </a:rPr>
              <a:t>Rudzicz</a:t>
            </a:r>
            <a:r>
              <a:rPr lang="en-US" sz="800" i="1" dirty="0">
                <a:solidFill>
                  <a:srgbClr val="000000"/>
                </a:solidFill>
                <a:latin typeface="Arial"/>
              </a:rPr>
              <a:t>, F: Exploring the Privacy-Preserving Properties of Word Embeddings: Algorithmic Validation Study</a:t>
            </a:r>
          </a:p>
          <a:p>
            <a:pPr algn="r"/>
            <a:r>
              <a:rPr lang="en-US" sz="800" i="1" dirty="0">
                <a:solidFill>
                  <a:srgbClr val="000000"/>
                </a:solidFill>
                <a:latin typeface="Arial"/>
              </a:rPr>
              <a:t>[</a:t>
            </a:r>
            <a:r>
              <a:rPr lang="en-US" sz="800" i="1" dirty="0">
                <a:solidFill>
                  <a:srgbClr val="000000"/>
                </a:solidFill>
                <a:latin typeface="Arial"/>
                <a:hlinkClick r:id="rId4"/>
              </a:rPr>
              <a:t>Pa18</a:t>
            </a:r>
            <a:r>
              <a:rPr lang="en-US" sz="800" i="1" dirty="0">
                <a:solidFill>
                  <a:srgbClr val="000000"/>
                </a:solidFill>
                <a:latin typeface="Arial"/>
              </a:rPr>
              <a:t>]Park, </a:t>
            </a:r>
            <a:r>
              <a:rPr lang="en-US" sz="800" i="1" dirty="0" err="1">
                <a:solidFill>
                  <a:srgbClr val="000000"/>
                </a:solidFill>
                <a:latin typeface="Arial"/>
              </a:rPr>
              <a:t>Noseong</a:t>
            </a:r>
            <a:r>
              <a:rPr lang="en-US" sz="800" i="1" dirty="0">
                <a:solidFill>
                  <a:srgbClr val="000000"/>
                </a:solidFill>
                <a:latin typeface="Arial"/>
              </a:rPr>
              <a:t>; </a:t>
            </a:r>
            <a:r>
              <a:rPr lang="en-US" sz="800" i="1" dirty="0" err="1">
                <a:solidFill>
                  <a:srgbClr val="000000"/>
                </a:solidFill>
                <a:latin typeface="Arial"/>
              </a:rPr>
              <a:t>Mohammadi</a:t>
            </a:r>
            <a:r>
              <a:rPr lang="en-US" sz="800" i="1" dirty="0">
                <a:solidFill>
                  <a:srgbClr val="000000"/>
                </a:solidFill>
                <a:latin typeface="Arial"/>
              </a:rPr>
              <a:t>, Mahmoud; </a:t>
            </a:r>
            <a:r>
              <a:rPr lang="en-US" sz="800" i="1" dirty="0" err="1">
                <a:solidFill>
                  <a:srgbClr val="000000"/>
                </a:solidFill>
                <a:latin typeface="Arial"/>
              </a:rPr>
              <a:t>Gorde</a:t>
            </a:r>
            <a:r>
              <a:rPr lang="en-US" sz="800" i="1" dirty="0">
                <a:solidFill>
                  <a:srgbClr val="000000"/>
                </a:solidFill>
                <a:latin typeface="Arial"/>
              </a:rPr>
              <a:t>, </a:t>
            </a:r>
            <a:r>
              <a:rPr lang="en-US" sz="800" i="1" dirty="0" err="1">
                <a:solidFill>
                  <a:srgbClr val="000000"/>
                </a:solidFill>
                <a:latin typeface="Arial"/>
              </a:rPr>
              <a:t>Kshitij</a:t>
            </a:r>
            <a:r>
              <a:rPr lang="en-US" sz="800" i="1" dirty="0">
                <a:solidFill>
                  <a:srgbClr val="000000"/>
                </a:solidFill>
                <a:latin typeface="Arial"/>
              </a:rPr>
              <a:t>; </a:t>
            </a:r>
            <a:r>
              <a:rPr lang="en-US" sz="800" i="1" dirty="0" err="1">
                <a:solidFill>
                  <a:srgbClr val="000000"/>
                </a:solidFill>
                <a:latin typeface="Arial"/>
              </a:rPr>
              <a:t>Jajodia</a:t>
            </a:r>
            <a:r>
              <a:rPr lang="en-US" sz="800" i="1" dirty="0">
                <a:solidFill>
                  <a:srgbClr val="000000"/>
                </a:solidFill>
                <a:latin typeface="Arial"/>
              </a:rPr>
              <a:t>, Sushil; Park, </a:t>
            </a:r>
            <a:r>
              <a:rPr lang="en-US" sz="800" i="1" dirty="0" err="1">
                <a:solidFill>
                  <a:srgbClr val="000000"/>
                </a:solidFill>
                <a:latin typeface="Arial"/>
              </a:rPr>
              <a:t>Hongkyu</a:t>
            </a:r>
            <a:r>
              <a:rPr lang="en-US" sz="800" i="1" dirty="0">
                <a:solidFill>
                  <a:srgbClr val="000000"/>
                </a:solidFill>
                <a:latin typeface="Arial"/>
              </a:rPr>
              <a:t>; Kim, </a:t>
            </a:r>
            <a:r>
              <a:rPr lang="en-US" sz="800" i="1" dirty="0" err="1">
                <a:solidFill>
                  <a:srgbClr val="000000"/>
                </a:solidFill>
                <a:latin typeface="Arial"/>
              </a:rPr>
              <a:t>Youngmin</a:t>
            </a:r>
            <a:r>
              <a:rPr lang="en-US" sz="800" i="1" dirty="0">
                <a:solidFill>
                  <a:srgbClr val="000000"/>
                </a:solidFill>
                <a:latin typeface="Arial"/>
              </a:rPr>
              <a:t>: Data Synthesis based on Generative Adversarial Networks</a:t>
            </a:r>
          </a:p>
          <a:p>
            <a:pPr algn="r"/>
            <a:r>
              <a:rPr lang="en-US" sz="800" i="1" dirty="0">
                <a:solidFill>
                  <a:srgbClr val="000000"/>
                </a:solidFill>
                <a:latin typeface="Arial"/>
              </a:rPr>
              <a:t>[</a:t>
            </a:r>
            <a:r>
              <a:rPr lang="en-US" sz="800" i="1" dirty="0">
                <a:solidFill>
                  <a:srgbClr val="000000"/>
                </a:solidFill>
                <a:latin typeface="Arial"/>
                <a:hlinkClick r:id="rId5"/>
              </a:rPr>
              <a:t>Me19</a:t>
            </a:r>
            <a:r>
              <a:rPr lang="en-US" sz="800" i="1" dirty="0">
                <a:solidFill>
                  <a:srgbClr val="000000"/>
                </a:solidFill>
                <a:latin typeface="Arial"/>
              </a:rPr>
              <a:t>]Mehta, B; Rao, UP; Gupta, R; Conti, M: Towards privacy preserving unstructured big data publishing</a:t>
            </a:r>
          </a:p>
          <a:p>
            <a:pPr algn="r"/>
            <a:r>
              <a:rPr lang="en-US" sz="800" i="1" dirty="0">
                <a:solidFill>
                  <a:srgbClr val="000000"/>
                </a:solidFill>
                <a:latin typeface="Arial"/>
              </a:rPr>
              <a:t>[</a:t>
            </a:r>
            <a:r>
              <a:rPr lang="en-US" sz="800" i="1" dirty="0">
                <a:solidFill>
                  <a:srgbClr val="000000"/>
                </a:solidFill>
                <a:latin typeface="Arial"/>
                <a:hlinkClick r:id="rId6"/>
              </a:rPr>
              <a:t>Lo17</a:t>
            </a:r>
            <a:r>
              <a:rPr lang="en-US" sz="800" i="1" dirty="0">
                <a:solidFill>
                  <a:srgbClr val="000000"/>
                </a:solidFill>
                <a:latin typeface="Arial"/>
              </a:rPr>
              <a:t> ]Lopez-Otero, Paula; </a:t>
            </a:r>
            <a:r>
              <a:rPr lang="en-US" sz="800" i="1" dirty="0" err="1">
                <a:solidFill>
                  <a:srgbClr val="000000"/>
                </a:solidFill>
                <a:latin typeface="Arial"/>
              </a:rPr>
              <a:t>Magariños</a:t>
            </a:r>
            <a:r>
              <a:rPr lang="en-US" sz="800" i="1" dirty="0">
                <a:solidFill>
                  <a:srgbClr val="000000"/>
                </a:solidFill>
                <a:latin typeface="Arial"/>
              </a:rPr>
              <a:t>, Carmen; </a:t>
            </a:r>
            <a:r>
              <a:rPr lang="en-US" sz="800" i="1" dirty="0" err="1">
                <a:solidFill>
                  <a:srgbClr val="000000"/>
                </a:solidFill>
                <a:latin typeface="Arial"/>
              </a:rPr>
              <a:t>Docio</a:t>
            </a:r>
            <a:r>
              <a:rPr lang="en-US" sz="800" i="1" dirty="0">
                <a:solidFill>
                  <a:srgbClr val="000000"/>
                </a:solidFill>
                <a:latin typeface="Arial"/>
              </a:rPr>
              <a:t>-Fernandez, Laura; Rodriguez-Banga, Eduardo; </a:t>
            </a:r>
            <a:r>
              <a:rPr lang="en-US" sz="800" i="1" dirty="0" err="1">
                <a:solidFill>
                  <a:srgbClr val="000000"/>
                </a:solidFill>
                <a:latin typeface="Arial"/>
              </a:rPr>
              <a:t>Erro</a:t>
            </a:r>
            <a:r>
              <a:rPr lang="en-US" sz="800" i="1" dirty="0">
                <a:solidFill>
                  <a:srgbClr val="000000"/>
                </a:solidFill>
                <a:latin typeface="Arial"/>
              </a:rPr>
              <a:t>, Daniel; Garcia-Mateo, Carmen: Influence of speaker de-identification in depression detection </a:t>
            </a:r>
          </a:p>
        </p:txBody>
      </p:sp>
    </p:spTree>
    <p:extLst>
      <p:ext uri="{BB962C8B-B14F-4D97-AF65-F5344CB8AC3E}">
        <p14:creationId xmlns:p14="http://schemas.microsoft.com/office/powerpoint/2010/main" val="20551534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Motivation – Where can we use NLP to preserve Privacy?</a:t>
            </a:r>
          </a:p>
        </p:txBody>
      </p:sp>
      <p:sp>
        <p:nvSpPr>
          <p:cNvPr id="3" name="Inhaltsplatzhalter 2"/>
          <p:cNvSpPr>
            <a:spLocks noGrp="1"/>
          </p:cNvSpPr>
          <p:nvPr>
            <p:ph idx="1"/>
          </p:nvPr>
        </p:nvSpPr>
        <p:spPr>
          <a:xfrm>
            <a:off x="334434" y="981076"/>
            <a:ext cx="11523133" cy="5400675"/>
          </a:xfrm>
        </p:spPr>
        <p:txBody>
          <a:bodyPr/>
          <a:lstStyle/>
          <a:p>
            <a:pPr lvl="3"/>
            <a:endParaRPr lang="pl-PL" dirty="0"/>
          </a:p>
          <a:p>
            <a:pPr lvl="3"/>
            <a:endParaRPr lang="pl-PL" dirty="0"/>
          </a:p>
          <a:p>
            <a:pPr marL="808038" lvl="3" indent="0" algn="r">
              <a:buNone/>
            </a:pPr>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7</a:t>
            </a:fld>
            <a:endParaRPr lang="de-DE" dirty="0"/>
          </a:p>
        </p:txBody>
      </p:sp>
      <p:sp>
        <p:nvSpPr>
          <p:cNvPr id="32" name="pole tekstowe 31">
            <a:extLst>
              <a:ext uri="{FF2B5EF4-FFF2-40B4-BE49-F238E27FC236}">
                <a16:creationId xmlns:a16="http://schemas.microsoft.com/office/drawing/2014/main" id="{D9FC4A5F-353D-9B4E-A802-A25F99EB24C3}"/>
              </a:ext>
            </a:extLst>
          </p:cNvPr>
          <p:cNvSpPr txBox="1"/>
          <p:nvPr/>
        </p:nvSpPr>
        <p:spPr>
          <a:xfrm>
            <a:off x="479376" y="1340768"/>
            <a:ext cx="11378190" cy="452431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r>
              <a:rPr lang="en-US" dirty="0">
                <a:latin typeface="Arial" pitchFamily="34" charset="0"/>
              </a:rPr>
              <a:t>Medical Context</a:t>
            </a:r>
          </a:p>
          <a:p>
            <a:pPr marL="742950" lvl="1" indent="-285750">
              <a:buFont typeface="Wingdings" pitchFamily="2" charset="2"/>
              <a:buChar char="§"/>
            </a:pPr>
            <a:r>
              <a:rPr lang="en-US" dirty="0">
                <a:latin typeface="Arial" pitchFamily="34" charset="0"/>
              </a:rPr>
              <a:t>Prevention of Data Disclosure: Removing privacy related data from the medical record of person A (like other diseases, name, age, gender) which is used as training data for a ML model and can be retrieved by a malicious user </a:t>
            </a:r>
          </a:p>
          <a:p>
            <a:pPr marL="285750" indent="-285750">
              <a:buFont typeface="Wingdings" pitchFamily="2" charset="2"/>
              <a:buChar char="§"/>
            </a:pPr>
            <a:r>
              <a:rPr lang="en-US" dirty="0">
                <a:latin typeface="Arial" pitchFamily="34" charset="0"/>
              </a:rPr>
              <a:t>Legal Context</a:t>
            </a:r>
          </a:p>
          <a:p>
            <a:pPr marL="742950" lvl="1" indent="-285750">
              <a:buFont typeface="Wingdings" pitchFamily="2" charset="2"/>
              <a:buChar char="§"/>
            </a:pPr>
            <a:r>
              <a:rPr lang="en-US" dirty="0">
                <a:latin typeface="Arial" pitchFamily="34" charset="0"/>
              </a:rPr>
              <a:t>Privacy Compliance: Striping of privacy related information from (training) data sets (medical records, consumer data etc.) that are about to be published for any kind of purpose without violating privacy rights</a:t>
            </a:r>
          </a:p>
          <a:p>
            <a:pPr marL="285750" indent="-285750">
              <a:buFont typeface="Wingdings" pitchFamily="2" charset="2"/>
              <a:buChar char="§"/>
            </a:pPr>
            <a:r>
              <a:rPr lang="en-US" dirty="0">
                <a:latin typeface="Arial" pitchFamily="34" charset="0"/>
              </a:rPr>
              <a:t>Social Media Context</a:t>
            </a:r>
          </a:p>
          <a:p>
            <a:pPr marL="742950" lvl="1" indent="-285750">
              <a:buFont typeface="Wingdings" pitchFamily="2" charset="2"/>
              <a:buChar char="§"/>
            </a:pPr>
            <a:r>
              <a:rPr lang="en-US" dirty="0">
                <a:latin typeface="Arial" pitchFamily="34" charset="0"/>
              </a:rPr>
              <a:t>Privacy Awareness: Protecting sensitive information on social media platforms (e.g. User wants to post his local address, with NER these pieces of information are tagged as “private” and the user will be warned)</a:t>
            </a: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a:p>
            <a:pPr marL="285750" indent="-285750">
              <a:buFont typeface="Wingdings" pitchFamily="2" charset="2"/>
              <a:buChar char="§"/>
            </a:pPr>
            <a:endParaRPr lang="en-US" dirty="0">
              <a:latin typeface="Arial" pitchFamily="34" charset="0"/>
            </a:endParaRPr>
          </a:p>
        </p:txBody>
      </p:sp>
      <p:sp>
        <p:nvSpPr>
          <p:cNvPr id="9" name="Fußzeilenplatzhalter 4">
            <a:extLst>
              <a:ext uri="{FF2B5EF4-FFF2-40B4-BE49-F238E27FC236}">
                <a16:creationId xmlns:a16="http://schemas.microsoft.com/office/drawing/2014/main" id="{75AD839E-C6D5-5840-9113-7B2AAC44B002}"/>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88102638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Use Case 1</a:t>
            </a:r>
          </a:p>
        </p:txBody>
      </p:sp>
      <p:sp>
        <p:nvSpPr>
          <p:cNvPr id="3" name="Inhaltsplatzhalter 2"/>
          <p:cNvSpPr>
            <a:spLocks noGrp="1"/>
          </p:cNvSpPr>
          <p:nvPr>
            <p:ph idx="1"/>
          </p:nvPr>
        </p:nvSpPr>
        <p:spPr>
          <a:xfrm>
            <a:off x="334434" y="981076"/>
            <a:ext cx="11523133" cy="5400675"/>
          </a:xfrm>
        </p:spPr>
        <p:txBody>
          <a:bodyPr/>
          <a:lstStyle/>
          <a:p>
            <a:pPr lvl="3"/>
            <a:endParaRPr lang="pl-PL" dirty="0"/>
          </a:p>
          <a:p>
            <a:pPr lvl="3"/>
            <a:endParaRPr lang="pl-PL" dirty="0"/>
          </a:p>
          <a:p>
            <a:pPr marL="808038" lvl="3" indent="0" algn="r">
              <a:buNone/>
            </a:pPr>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8</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08741"/>
            <a:ext cx="11524664" cy="215444"/>
          </a:xfrm>
          <a:prstGeom prst="rect">
            <a:avLst/>
          </a:prstGeom>
        </p:spPr>
        <p:txBody>
          <a:bodyPr wrap="square" rIns="0">
            <a:spAutoFit/>
          </a:bodyPr>
          <a:lstStyle/>
          <a:p>
            <a:pPr algn="r"/>
            <a:r>
              <a:rPr lang="pl-PL" sz="800" dirty="0"/>
              <a:t>[</a:t>
            </a:r>
            <a:r>
              <a:rPr lang="pl-PL" sz="800" dirty="0">
                <a:hlinkClick r:id="rId3"/>
              </a:rPr>
              <a:t>Po20</a:t>
            </a:r>
            <a:r>
              <a:rPr lang="pl-PL" sz="800" dirty="0"/>
              <a:t>] </a:t>
            </a:r>
            <a:r>
              <a:rPr lang="pl-PL" sz="800" dirty="0" err="1"/>
              <a:t>Podschwadt</a:t>
            </a:r>
            <a:r>
              <a:rPr lang="pl-PL" sz="800" dirty="0"/>
              <a:t>, Robert, and Daniel </a:t>
            </a:r>
            <a:r>
              <a:rPr lang="pl-PL" sz="800" dirty="0" err="1"/>
              <a:t>Takabi</a:t>
            </a:r>
            <a:r>
              <a:rPr lang="pl-PL" sz="800" dirty="0"/>
              <a:t>. "</a:t>
            </a:r>
            <a:r>
              <a:rPr lang="pl-PL" sz="800" dirty="0" err="1"/>
              <a:t>Classification</a:t>
            </a:r>
            <a:r>
              <a:rPr lang="pl-PL" sz="800" dirty="0"/>
              <a:t> of </a:t>
            </a:r>
            <a:r>
              <a:rPr lang="pl-PL" sz="800" dirty="0" err="1"/>
              <a:t>Encrypted</a:t>
            </a:r>
            <a:r>
              <a:rPr lang="pl-PL" sz="800" dirty="0"/>
              <a:t> Word </a:t>
            </a:r>
            <a:r>
              <a:rPr lang="pl-PL" sz="800" dirty="0" err="1"/>
              <a:t>Embeddings</a:t>
            </a:r>
            <a:r>
              <a:rPr lang="pl-PL" sz="800" dirty="0"/>
              <a:t> </a:t>
            </a:r>
            <a:r>
              <a:rPr lang="pl-PL" sz="800" dirty="0" err="1"/>
              <a:t>using</a:t>
            </a:r>
            <a:r>
              <a:rPr lang="pl-PL" sz="800" dirty="0"/>
              <a:t> </a:t>
            </a:r>
            <a:r>
              <a:rPr lang="pl-PL" sz="800" dirty="0" err="1"/>
              <a:t>Recurrent</a:t>
            </a:r>
            <a:r>
              <a:rPr lang="pl-PL" sz="800" dirty="0"/>
              <a:t> </a:t>
            </a:r>
            <a:r>
              <a:rPr lang="pl-PL" sz="800" dirty="0" err="1"/>
              <a:t>Neural</a:t>
            </a:r>
            <a:r>
              <a:rPr lang="pl-PL" sz="800" dirty="0"/>
              <a:t> Networks." </a:t>
            </a:r>
            <a:r>
              <a:rPr lang="pl-PL" sz="800" i="1" dirty="0" err="1"/>
              <a:t>PrivateNLP</a:t>
            </a:r>
            <a:r>
              <a:rPr lang="pl-PL" sz="800" i="1" dirty="0"/>
              <a:t>@ WSDM</a:t>
            </a:r>
            <a:r>
              <a:rPr lang="pl-PL" sz="800" dirty="0"/>
              <a:t>. 2020.</a:t>
            </a:r>
            <a:endParaRPr lang="en-US" sz="800" i="1" dirty="0">
              <a:solidFill>
                <a:srgbClr val="000000"/>
              </a:solidFill>
              <a:latin typeface="Arial"/>
            </a:endParaRPr>
          </a:p>
        </p:txBody>
      </p:sp>
      <p:sp>
        <p:nvSpPr>
          <p:cNvPr id="10" name="Textfeld 53">
            <a:extLst>
              <a:ext uri="{FF2B5EF4-FFF2-40B4-BE49-F238E27FC236}">
                <a16:creationId xmlns:a16="http://schemas.microsoft.com/office/drawing/2014/main" id="{ED1A1A5C-C80A-AA4E-9D6D-1069DF7E03F1}"/>
              </a:ext>
            </a:extLst>
          </p:cNvPr>
          <p:cNvSpPr txBox="1"/>
          <p:nvPr/>
        </p:nvSpPr>
        <p:spPr>
          <a:xfrm>
            <a:off x="623392" y="3090911"/>
            <a:ext cx="1377365"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Company A</a:t>
            </a:r>
          </a:p>
        </p:txBody>
      </p:sp>
      <p:grpSp>
        <p:nvGrpSpPr>
          <p:cNvPr id="11" name="Gruppieren 9">
            <a:extLst>
              <a:ext uri="{FF2B5EF4-FFF2-40B4-BE49-F238E27FC236}">
                <a16:creationId xmlns:a16="http://schemas.microsoft.com/office/drawing/2014/main" id="{0AAA9C54-5D5E-C74F-A7EF-ED75A3766C61}"/>
              </a:ext>
            </a:extLst>
          </p:cNvPr>
          <p:cNvGrpSpPr/>
          <p:nvPr/>
        </p:nvGrpSpPr>
        <p:grpSpPr>
          <a:xfrm>
            <a:off x="1045427" y="2464345"/>
            <a:ext cx="559873" cy="576064"/>
            <a:chOff x="572022" y="2923566"/>
            <a:chExt cx="659253" cy="707501"/>
          </a:xfrm>
        </p:grpSpPr>
        <p:sp>
          <p:nvSpPr>
            <p:cNvPr id="12" name="Ellipse 7">
              <a:extLst>
                <a:ext uri="{FF2B5EF4-FFF2-40B4-BE49-F238E27FC236}">
                  <a16:creationId xmlns:a16="http://schemas.microsoft.com/office/drawing/2014/main" id="{324C4869-0D52-FC4C-8EB0-0052473CEA55}"/>
                </a:ext>
              </a:extLst>
            </p:cNvPr>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13" name="Kreis 8">
              <a:extLst>
                <a:ext uri="{FF2B5EF4-FFF2-40B4-BE49-F238E27FC236}">
                  <a16:creationId xmlns:a16="http://schemas.microsoft.com/office/drawing/2014/main" id="{198AB3EF-2992-7B42-89DB-A83D2EF249F1}"/>
                </a:ext>
              </a:extLst>
            </p:cNvPr>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sp>
        <p:nvSpPr>
          <p:cNvPr id="18" name="Ellipse 46">
            <a:extLst>
              <a:ext uri="{FF2B5EF4-FFF2-40B4-BE49-F238E27FC236}">
                <a16:creationId xmlns:a16="http://schemas.microsoft.com/office/drawing/2014/main" id="{EED29BAD-175C-8944-AC28-937D3D77C318}"/>
              </a:ext>
            </a:extLst>
          </p:cNvPr>
          <p:cNvSpPr/>
          <p:nvPr/>
        </p:nvSpPr>
        <p:spPr bwMode="auto">
          <a:xfrm>
            <a:off x="5111746" y="2568250"/>
            <a:ext cx="1490966" cy="661374"/>
          </a:xfrm>
          <a:custGeom>
            <a:avLst/>
            <a:gdLst/>
            <a:ahLst/>
            <a:cxnLst/>
            <a:rect l="l" t="t" r="r" b="b"/>
            <a:pathLst>
              <a:path w="1490966" h="661374">
                <a:moveTo>
                  <a:pt x="882067" y="0"/>
                </a:moveTo>
                <a:cubicBezTo>
                  <a:pt x="1031495" y="0"/>
                  <a:pt x="1157883" y="94445"/>
                  <a:pt x="1198125" y="224882"/>
                </a:cubicBezTo>
                <a:cubicBezTo>
                  <a:pt x="1213923" y="221952"/>
                  <a:pt x="1230281" y="220426"/>
                  <a:pt x="1247033" y="220426"/>
                </a:cubicBezTo>
                <a:cubicBezTo>
                  <a:pt x="1381753" y="220426"/>
                  <a:pt x="1490966" y="319136"/>
                  <a:pt x="1490966" y="440900"/>
                </a:cubicBezTo>
                <a:cubicBezTo>
                  <a:pt x="1490966" y="555058"/>
                  <a:pt x="1394971" y="648952"/>
                  <a:pt x="1271857" y="659112"/>
                </a:cubicBezTo>
                <a:lnTo>
                  <a:pt x="1271857" y="661374"/>
                </a:lnTo>
                <a:lnTo>
                  <a:pt x="1247033" y="661374"/>
                </a:lnTo>
                <a:lnTo>
                  <a:pt x="207929" y="661374"/>
                </a:lnTo>
                <a:lnTo>
                  <a:pt x="207928" y="661374"/>
                </a:lnTo>
                <a:lnTo>
                  <a:pt x="207928" y="661374"/>
                </a:lnTo>
                <a:cubicBezTo>
                  <a:pt x="93092" y="661374"/>
                  <a:pt x="0" y="562664"/>
                  <a:pt x="0" y="440900"/>
                </a:cubicBezTo>
                <a:cubicBezTo>
                  <a:pt x="0" y="319136"/>
                  <a:pt x="93093" y="220426"/>
                  <a:pt x="207929" y="220426"/>
                </a:cubicBezTo>
                <a:cubicBezTo>
                  <a:pt x="236743" y="220426"/>
                  <a:pt x="264188" y="226641"/>
                  <a:pt x="289112" y="237929"/>
                </a:cubicBezTo>
                <a:cubicBezTo>
                  <a:pt x="320337" y="155718"/>
                  <a:pt x="399125" y="97623"/>
                  <a:pt x="491302" y="97623"/>
                </a:cubicBezTo>
                <a:cubicBezTo>
                  <a:pt x="535615" y="97623"/>
                  <a:pt x="576833" y="111049"/>
                  <a:pt x="608953" y="137475"/>
                </a:cubicBezTo>
                <a:cubicBezTo>
                  <a:pt x="668646" y="54334"/>
                  <a:pt x="768729" y="0"/>
                  <a:pt x="882067"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latin typeface="Arial" pitchFamily="34" charset="0"/>
                <a:cs typeface="Arial" pitchFamily="34" charset="0"/>
              </a:rPr>
              <a:t>Company B</a:t>
            </a:r>
          </a:p>
        </p:txBody>
      </p:sp>
      <p:sp>
        <p:nvSpPr>
          <p:cNvPr id="19" name="Textfeld 75">
            <a:extLst>
              <a:ext uri="{FF2B5EF4-FFF2-40B4-BE49-F238E27FC236}">
                <a16:creationId xmlns:a16="http://schemas.microsoft.com/office/drawing/2014/main" id="{E4F256D6-B0A1-CD4C-8BF0-46AEC55B6409}"/>
              </a:ext>
            </a:extLst>
          </p:cNvPr>
          <p:cNvSpPr txBox="1"/>
          <p:nvPr/>
        </p:nvSpPr>
        <p:spPr>
          <a:xfrm>
            <a:off x="623392" y="4870522"/>
            <a:ext cx="1326004"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Client Data</a:t>
            </a:r>
          </a:p>
        </p:txBody>
      </p:sp>
      <p:grpSp>
        <p:nvGrpSpPr>
          <p:cNvPr id="20" name="Gruppieren 61">
            <a:extLst>
              <a:ext uri="{FF2B5EF4-FFF2-40B4-BE49-F238E27FC236}">
                <a16:creationId xmlns:a16="http://schemas.microsoft.com/office/drawing/2014/main" id="{1F800CD3-832B-3E46-8D7C-2A3D611D0579}"/>
              </a:ext>
            </a:extLst>
          </p:cNvPr>
          <p:cNvGrpSpPr/>
          <p:nvPr/>
        </p:nvGrpSpPr>
        <p:grpSpPr>
          <a:xfrm>
            <a:off x="958440" y="4388579"/>
            <a:ext cx="559874" cy="391616"/>
            <a:chOff x="6976839" y="1500827"/>
            <a:chExt cx="559874" cy="391616"/>
          </a:xfrm>
        </p:grpSpPr>
        <p:sp>
          <p:nvSpPr>
            <p:cNvPr id="21" name="Ellipse 42">
              <a:extLst>
                <a:ext uri="{FF2B5EF4-FFF2-40B4-BE49-F238E27FC236}">
                  <a16:creationId xmlns:a16="http://schemas.microsoft.com/office/drawing/2014/main" id="{E2107B7E-6374-0C4A-85C7-7A44A810B3AF}"/>
                </a:ext>
              </a:extLst>
            </p:cNvPr>
            <p:cNvSpPr/>
            <p:nvPr/>
          </p:nvSpPr>
          <p:spPr bwMode="auto">
            <a:xfrm>
              <a:off x="6976840" y="17664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22" name="Ellipse 39">
              <a:extLst>
                <a:ext uri="{FF2B5EF4-FFF2-40B4-BE49-F238E27FC236}">
                  <a16:creationId xmlns:a16="http://schemas.microsoft.com/office/drawing/2014/main" id="{C18B4510-5DC4-EA47-AE2A-A7B85B7EAC15}"/>
                </a:ext>
              </a:extLst>
            </p:cNvPr>
            <p:cNvSpPr/>
            <p:nvPr/>
          </p:nvSpPr>
          <p:spPr bwMode="auto">
            <a:xfrm>
              <a:off x="6976839" y="1700030"/>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23" name="Ellipse 38">
              <a:extLst>
                <a:ext uri="{FF2B5EF4-FFF2-40B4-BE49-F238E27FC236}">
                  <a16:creationId xmlns:a16="http://schemas.microsoft.com/office/drawing/2014/main" id="{E6CADB4A-1F3E-CE4C-B9B8-6D25C0C11A7E}"/>
                </a:ext>
              </a:extLst>
            </p:cNvPr>
            <p:cNvSpPr/>
            <p:nvPr/>
          </p:nvSpPr>
          <p:spPr bwMode="auto">
            <a:xfrm>
              <a:off x="6976840" y="16336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24" name="Ellipse 2">
              <a:extLst>
                <a:ext uri="{FF2B5EF4-FFF2-40B4-BE49-F238E27FC236}">
                  <a16:creationId xmlns:a16="http://schemas.microsoft.com/office/drawing/2014/main" id="{DABAB119-AE7F-4E4B-9662-94EBE6B4D04F}"/>
                </a:ext>
              </a:extLst>
            </p:cNvPr>
            <p:cNvSpPr/>
            <p:nvPr/>
          </p:nvSpPr>
          <p:spPr bwMode="auto">
            <a:xfrm>
              <a:off x="6976840" y="1567228"/>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25" name="Ellipse 44">
              <a:extLst>
                <a:ext uri="{FF2B5EF4-FFF2-40B4-BE49-F238E27FC236}">
                  <a16:creationId xmlns:a16="http://schemas.microsoft.com/office/drawing/2014/main" id="{2D8B49D9-9E07-4446-A0D8-D3942A75011C}"/>
                </a:ext>
              </a:extLst>
            </p:cNvPr>
            <p:cNvSpPr/>
            <p:nvPr/>
          </p:nvSpPr>
          <p:spPr bwMode="auto">
            <a:xfrm>
              <a:off x="6976840" y="1500827"/>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cxnSp>
        <p:nvCxnSpPr>
          <p:cNvPr id="26" name="Gerade Verbindung mit Pfeil 43">
            <a:extLst>
              <a:ext uri="{FF2B5EF4-FFF2-40B4-BE49-F238E27FC236}">
                <a16:creationId xmlns:a16="http://schemas.microsoft.com/office/drawing/2014/main" id="{D621C291-E7D0-1B47-AE63-314E6F1970E6}"/>
              </a:ext>
            </a:extLst>
          </p:cNvPr>
          <p:cNvCxnSpPr>
            <a:cxnSpLocks/>
            <a:endCxn id="10" idx="2"/>
          </p:cNvCxnSpPr>
          <p:nvPr/>
        </p:nvCxnSpPr>
        <p:spPr bwMode="auto">
          <a:xfrm flipV="1">
            <a:off x="1312074" y="3460243"/>
            <a:ext cx="1" cy="828451"/>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8" name="Pfeil nach rechts 66">
            <a:extLst>
              <a:ext uri="{FF2B5EF4-FFF2-40B4-BE49-F238E27FC236}">
                <a16:creationId xmlns:a16="http://schemas.microsoft.com/office/drawing/2014/main" id="{0EA1485C-05C7-A24B-966E-F5A841B8250F}"/>
              </a:ext>
            </a:extLst>
          </p:cNvPr>
          <p:cNvSpPr/>
          <p:nvPr/>
        </p:nvSpPr>
        <p:spPr bwMode="auto">
          <a:xfrm>
            <a:off x="2324264" y="2890440"/>
            <a:ext cx="2450382"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Client Data</a:t>
            </a:r>
          </a:p>
        </p:txBody>
      </p:sp>
      <p:sp>
        <p:nvSpPr>
          <p:cNvPr id="31" name="Strzałka w lewo 30">
            <a:extLst>
              <a:ext uri="{FF2B5EF4-FFF2-40B4-BE49-F238E27FC236}">
                <a16:creationId xmlns:a16="http://schemas.microsoft.com/office/drawing/2014/main" id="{7ABCD7E7-7CC1-884E-AC85-CF13724AD3F9}"/>
              </a:ext>
            </a:extLst>
          </p:cNvPr>
          <p:cNvSpPr/>
          <p:nvPr/>
        </p:nvSpPr>
        <p:spPr bwMode="auto">
          <a:xfrm>
            <a:off x="2133332" y="1877094"/>
            <a:ext cx="2450381" cy="984028"/>
          </a:xfrm>
          <a:prstGeom prst="lef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err="1">
                <a:solidFill>
                  <a:schemeClr val="tx1"/>
                </a:solidFill>
                <a:latin typeface="Arial" pitchFamily="34" charset="0"/>
                <a:cs typeface="Arial" pitchFamily="34" charset="0"/>
              </a:rPr>
              <a:t>MLaaS</a:t>
            </a:r>
            <a:endParaRPr lang="en-US" dirty="0">
              <a:solidFill>
                <a:schemeClr val="tx1"/>
              </a:solidFill>
              <a:cs typeface="Arial" pitchFamily="34" charset="0"/>
            </a:endParaRPr>
          </a:p>
        </p:txBody>
      </p:sp>
      <p:sp>
        <p:nvSpPr>
          <p:cNvPr id="32" name="pole tekstowe 31">
            <a:extLst>
              <a:ext uri="{FF2B5EF4-FFF2-40B4-BE49-F238E27FC236}">
                <a16:creationId xmlns:a16="http://schemas.microsoft.com/office/drawing/2014/main" id="{D9FC4A5F-353D-9B4E-A802-A25F99EB24C3}"/>
              </a:ext>
            </a:extLst>
          </p:cNvPr>
          <p:cNvSpPr txBox="1"/>
          <p:nvPr/>
        </p:nvSpPr>
        <p:spPr>
          <a:xfrm>
            <a:off x="7320136" y="1268760"/>
            <a:ext cx="4104456"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
            </a:pPr>
            <a:r>
              <a:rPr lang="en-US" b="1" dirty="0">
                <a:latin typeface="Arial" pitchFamily="34" charset="0"/>
              </a:rPr>
              <a:t>BUT</a:t>
            </a:r>
            <a:r>
              <a:rPr lang="en-US" dirty="0">
                <a:latin typeface="Arial" pitchFamily="34" charset="0"/>
              </a:rPr>
              <a:t>: Company A </a:t>
            </a:r>
            <a:r>
              <a:rPr lang="en-US" b="1" dirty="0">
                <a:latin typeface="Arial" pitchFamily="34" charset="0"/>
              </a:rPr>
              <a:t>does not want to disclose the data fully</a:t>
            </a:r>
            <a:r>
              <a:rPr lang="en-US" dirty="0">
                <a:latin typeface="Arial" pitchFamily="34" charset="0"/>
              </a:rPr>
              <a:t> to Company B</a:t>
            </a:r>
          </a:p>
        </p:txBody>
      </p:sp>
      <p:sp>
        <p:nvSpPr>
          <p:cNvPr id="27" name="Fußzeilenplatzhalter 4">
            <a:extLst>
              <a:ext uri="{FF2B5EF4-FFF2-40B4-BE49-F238E27FC236}">
                <a16:creationId xmlns:a16="http://schemas.microsoft.com/office/drawing/2014/main" id="{1F54B6BE-ECFC-FB4C-8574-EC55C3042759}"/>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98364574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Use Case 2</a:t>
            </a:r>
          </a:p>
        </p:txBody>
      </p:sp>
      <p:sp>
        <p:nvSpPr>
          <p:cNvPr id="3" name="Inhaltsplatzhalter 2"/>
          <p:cNvSpPr>
            <a:spLocks noGrp="1"/>
          </p:cNvSpPr>
          <p:nvPr>
            <p:ph idx="1"/>
          </p:nvPr>
        </p:nvSpPr>
        <p:spPr>
          <a:xfrm>
            <a:off x="334434" y="981076"/>
            <a:ext cx="11523133" cy="5400675"/>
          </a:xfrm>
        </p:spPr>
        <p:txBody>
          <a:bodyPr/>
          <a:lstStyle/>
          <a:p>
            <a:pPr lvl="3"/>
            <a:endParaRPr lang="pl-PL" dirty="0"/>
          </a:p>
          <a:p>
            <a:pPr lvl="3"/>
            <a:endParaRPr lang="pl-PL" dirty="0"/>
          </a:p>
          <a:p>
            <a:pPr marL="808038" lvl="3" indent="0" algn="r">
              <a:buNone/>
            </a:pPr>
            <a:endParaRPr lang="pl-PL" dirty="0"/>
          </a:p>
        </p:txBody>
      </p:sp>
      <p:sp>
        <p:nvSpPr>
          <p:cNvPr id="4" name="Datumsplatzhalter 3"/>
          <p:cNvSpPr>
            <a:spLocks noGrp="1"/>
          </p:cNvSpPr>
          <p:nvPr>
            <p:ph type="dt" sz="half" idx="10"/>
          </p:nvPr>
        </p:nvSpPr>
        <p:spPr/>
        <p:txBody>
          <a:bodyPr/>
          <a:lstStyle/>
          <a:p>
            <a:r>
              <a:rPr lang="pl-PL"/>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9</a:t>
            </a:fld>
            <a:endParaRPr lang="de-DE" dirty="0"/>
          </a:p>
        </p:txBody>
      </p:sp>
      <p:sp>
        <p:nvSpPr>
          <p:cNvPr id="9" name="Rechteck 10">
            <a:extLst>
              <a:ext uri="{FF2B5EF4-FFF2-40B4-BE49-F238E27FC236}">
                <a16:creationId xmlns:a16="http://schemas.microsoft.com/office/drawing/2014/main" id="{B833C42B-BD11-1C4E-872D-C785DF1B7E32}"/>
              </a:ext>
            </a:extLst>
          </p:cNvPr>
          <p:cNvSpPr/>
          <p:nvPr/>
        </p:nvSpPr>
        <p:spPr>
          <a:xfrm>
            <a:off x="332903" y="6381751"/>
            <a:ext cx="11524664" cy="338554"/>
          </a:xfrm>
          <a:prstGeom prst="rect">
            <a:avLst/>
          </a:prstGeom>
        </p:spPr>
        <p:txBody>
          <a:bodyPr wrap="square" rIns="0">
            <a:spAutoFit/>
          </a:bodyPr>
          <a:lstStyle/>
          <a:p>
            <a:pPr algn="r"/>
            <a:r>
              <a:rPr lang="pl-PL" sz="800" dirty="0"/>
              <a:t>[</a:t>
            </a:r>
            <a:r>
              <a:rPr lang="pl-PL" sz="800" dirty="0">
                <a:hlinkClick r:id="rId3"/>
              </a:rPr>
              <a:t>Me20</a:t>
            </a:r>
            <a:r>
              <a:rPr lang="pl-PL" sz="800" dirty="0"/>
              <a:t>] </a:t>
            </a:r>
            <a:r>
              <a:rPr lang="pl-PL" sz="800" dirty="0" err="1"/>
              <a:t>Mehdy</a:t>
            </a:r>
            <a:r>
              <a:rPr lang="pl-PL" sz="800" dirty="0"/>
              <a:t>, AKM </a:t>
            </a:r>
            <a:r>
              <a:rPr lang="pl-PL" sz="800" dirty="0" err="1"/>
              <a:t>Nuhil</a:t>
            </a:r>
            <a:r>
              <a:rPr lang="pl-PL" sz="800" dirty="0"/>
              <a:t>, and </a:t>
            </a:r>
            <a:r>
              <a:rPr lang="pl-PL" sz="800" dirty="0" err="1"/>
              <a:t>Hoda</a:t>
            </a:r>
            <a:r>
              <a:rPr lang="pl-PL" sz="800" dirty="0"/>
              <a:t> </a:t>
            </a:r>
            <a:r>
              <a:rPr lang="pl-PL" sz="800" dirty="0" err="1"/>
              <a:t>Mehrpouyan</a:t>
            </a:r>
            <a:r>
              <a:rPr lang="pl-PL" sz="800" dirty="0"/>
              <a:t>: "A User-</a:t>
            </a:r>
            <a:r>
              <a:rPr lang="pl-PL" sz="800" dirty="0" err="1"/>
              <a:t>Centric</a:t>
            </a:r>
            <a:r>
              <a:rPr lang="pl-PL" sz="800" dirty="0"/>
              <a:t> and </a:t>
            </a:r>
            <a:r>
              <a:rPr lang="pl-PL" sz="800" dirty="0" err="1"/>
              <a:t>Sentiment</a:t>
            </a:r>
            <a:r>
              <a:rPr lang="pl-PL" sz="800" dirty="0"/>
              <a:t> </a:t>
            </a:r>
            <a:r>
              <a:rPr lang="pl-PL" sz="800" dirty="0" err="1"/>
              <a:t>Aware</a:t>
            </a:r>
            <a:r>
              <a:rPr lang="pl-PL" sz="800" dirty="0"/>
              <a:t> </a:t>
            </a:r>
            <a:r>
              <a:rPr lang="pl-PL" sz="800" dirty="0" err="1"/>
              <a:t>Privacy-Disclosure</a:t>
            </a:r>
            <a:r>
              <a:rPr lang="pl-PL" sz="800" dirty="0"/>
              <a:t> </a:t>
            </a:r>
            <a:r>
              <a:rPr lang="pl-PL" sz="800" dirty="0" err="1"/>
              <a:t>Detection</a:t>
            </a:r>
            <a:r>
              <a:rPr lang="pl-PL" sz="800" dirty="0"/>
              <a:t> Framework </a:t>
            </a:r>
            <a:r>
              <a:rPr lang="pl-PL" sz="800" dirty="0" err="1"/>
              <a:t>based</a:t>
            </a:r>
            <a:r>
              <a:rPr lang="pl-PL" sz="800" dirty="0"/>
              <a:t> on Multi-</a:t>
            </a:r>
            <a:r>
              <a:rPr lang="pl-PL" sz="800" dirty="0" err="1"/>
              <a:t>input</a:t>
            </a:r>
            <a:r>
              <a:rPr lang="pl-PL" sz="800" dirty="0"/>
              <a:t> </a:t>
            </a:r>
            <a:r>
              <a:rPr lang="pl-PL" sz="800" dirty="0" err="1"/>
              <a:t>Neural</a:t>
            </a:r>
            <a:r>
              <a:rPr lang="pl-PL" sz="800" dirty="0"/>
              <a:t> Network." </a:t>
            </a:r>
            <a:r>
              <a:rPr lang="pl-PL" sz="800" i="1" dirty="0" err="1"/>
              <a:t>PrivateNLP</a:t>
            </a:r>
            <a:r>
              <a:rPr lang="pl-PL" sz="800" i="1" dirty="0"/>
              <a:t>@ WSDM</a:t>
            </a:r>
            <a:r>
              <a:rPr lang="pl-PL" sz="800" dirty="0"/>
              <a:t>. 2020.</a:t>
            </a:r>
            <a:br>
              <a:rPr lang="en-US" sz="800" i="1" dirty="0">
                <a:solidFill>
                  <a:srgbClr val="000000"/>
                </a:solidFill>
                <a:latin typeface="Arial"/>
              </a:rPr>
            </a:br>
            <a:r>
              <a:rPr lang="en-US" sz="800" i="1" dirty="0">
                <a:solidFill>
                  <a:srgbClr val="000000"/>
                </a:solidFill>
                <a:latin typeface="Arial"/>
              </a:rPr>
              <a:t> </a:t>
            </a:r>
          </a:p>
        </p:txBody>
      </p:sp>
      <p:sp>
        <p:nvSpPr>
          <p:cNvPr id="10" name="Textfeld 53">
            <a:extLst>
              <a:ext uri="{FF2B5EF4-FFF2-40B4-BE49-F238E27FC236}">
                <a16:creationId xmlns:a16="http://schemas.microsoft.com/office/drawing/2014/main" id="{ED1A1A5C-C80A-AA4E-9D6D-1069DF7E03F1}"/>
              </a:ext>
            </a:extLst>
          </p:cNvPr>
          <p:cNvSpPr txBox="1"/>
          <p:nvPr/>
        </p:nvSpPr>
        <p:spPr>
          <a:xfrm>
            <a:off x="258420" y="3186837"/>
            <a:ext cx="1967205"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Max </a:t>
            </a:r>
            <a:r>
              <a:rPr lang="en-US" dirty="0" err="1"/>
              <a:t>Mustermann</a:t>
            </a:r>
            <a:endParaRPr lang="en-US" dirty="0"/>
          </a:p>
        </p:txBody>
      </p:sp>
      <p:grpSp>
        <p:nvGrpSpPr>
          <p:cNvPr id="11" name="Gruppieren 9">
            <a:extLst>
              <a:ext uri="{FF2B5EF4-FFF2-40B4-BE49-F238E27FC236}">
                <a16:creationId xmlns:a16="http://schemas.microsoft.com/office/drawing/2014/main" id="{0AAA9C54-5D5E-C74F-A7EF-ED75A3766C61}"/>
              </a:ext>
            </a:extLst>
          </p:cNvPr>
          <p:cNvGrpSpPr/>
          <p:nvPr/>
        </p:nvGrpSpPr>
        <p:grpSpPr>
          <a:xfrm>
            <a:off x="962088" y="2564919"/>
            <a:ext cx="559873" cy="576064"/>
            <a:chOff x="572022" y="2923566"/>
            <a:chExt cx="659253" cy="707501"/>
          </a:xfrm>
        </p:grpSpPr>
        <p:sp>
          <p:nvSpPr>
            <p:cNvPr id="12" name="Ellipse 7">
              <a:extLst>
                <a:ext uri="{FF2B5EF4-FFF2-40B4-BE49-F238E27FC236}">
                  <a16:creationId xmlns:a16="http://schemas.microsoft.com/office/drawing/2014/main" id="{324C4869-0D52-FC4C-8EB0-0052473CEA55}"/>
                </a:ext>
              </a:extLst>
            </p:cNvPr>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13" name="Kreis 8">
              <a:extLst>
                <a:ext uri="{FF2B5EF4-FFF2-40B4-BE49-F238E27FC236}">
                  <a16:creationId xmlns:a16="http://schemas.microsoft.com/office/drawing/2014/main" id="{198AB3EF-2992-7B42-89DB-A83D2EF249F1}"/>
                </a:ext>
              </a:extLst>
            </p:cNvPr>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sp>
        <p:nvSpPr>
          <p:cNvPr id="32" name="pole tekstowe 31">
            <a:extLst>
              <a:ext uri="{FF2B5EF4-FFF2-40B4-BE49-F238E27FC236}">
                <a16:creationId xmlns:a16="http://schemas.microsoft.com/office/drawing/2014/main" id="{D9FC4A5F-353D-9B4E-A802-A25F99EB24C3}"/>
              </a:ext>
            </a:extLst>
          </p:cNvPr>
          <p:cNvSpPr txBox="1"/>
          <p:nvPr/>
        </p:nvSpPr>
        <p:spPr>
          <a:xfrm>
            <a:off x="7320136" y="1268760"/>
            <a:ext cx="4104456" cy="120032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
            </a:pPr>
            <a:r>
              <a:rPr lang="en-US" b="1" dirty="0">
                <a:latin typeface="Arial" pitchFamily="34" charset="0"/>
              </a:rPr>
              <a:t>Privacy Preserving NLP Framework</a:t>
            </a:r>
            <a:r>
              <a:rPr lang="en-US" dirty="0">
                <a:latin typeface="Arial" pitchFamily="34" charset="0"/>
              </a:rPr>
              <a:t> notifies user about </a:t>
            </a:r>
            <a:r>
              <a:rPr lang="en-US" b="1" dirty="0">
                <a:latin typeface="Arial" pitchFamily="34" charset="0"/>
              </a:rPr>
              <a:t>private or sensitive data disclosure </a:t>
            </a:r>
          </a:p>
        </p:txBody>
      </p:sp>
      <p:cxnSp>
        <p:nvCxnSpPr>
          <p:cNvPr id="17" name="Gerade Verbindung mit Pfeil 43">
            <a:extLst>
              <a:ext uri="{FF2B5EF4-FFF2-40B4-BE49-F238E27FC236}">
                <a16:creationId xmlns:a16="http://schemas.microsoft.com/office/drawing/2014/main" id="{02F902CE-8BBE-7941-B1AA-0B6A88F95737}"/>
              </a:ext>
            </a:extLst>
          </p:cNvPr>
          <p:cNvCxnSpPr>
            <a:cxnSpLocks/>
          </p:cNvCxnSpPr>
          <p:nvPr/>
        </p:nvCxnSpPr>
        <p:spPr bwMode="auto">
          <a:xfrm>
            <a:off x="2149615" y="2999511"/>
            <a:ext cx="3154297" cy="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19" name="Gefaltete Ecke 87">
            <a:extLst>
              <a:ext uri="{FF2B5EF4-FFF2-40B4-BE49-F238E27FC236}">
                <a16:creationId xmlns:a16="http://schemas.microsoft.com/office/drawing/2014/main" id="{A599F6E1-3A9D-8E44-8403-1388CDDAEE39}"/>
              </a:ext>
            </a:extLst>
          </p:cNvPr>
          <p:cNvSpPr/>
          <p:nvPr/>
        </p:nvSpPr>
        <p:spPr bwMode="auto">
          <a:xfrm>
            <a:off x="3266251" y="1495810"/>
            <a:ext cx="1152127" cy="1312546"/>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100" dirty="0">
                <a:solidFill>
                  <a:schemeClr val="tx1"/>
                </a:solidFill>
                <a:cs typeface="Arial" pitchFamily="34" charset="0"/>
              </a:rPr>
              <a:t>”Hi my name is Max </a:t>
            </a:r>
            <a:r>
              <a:rPr lang="en-US" sz="1100" dirty="0" err="1">
                <a:solidFill>
                  <a:schemeClr val="tx1"/>
                </a:solidFill>
                <a:cs typeface="Arial" pitchFamily="34" charset="0"/>
              </a:rPr>
              <a:t>Mustermann</a:t>
            </a:r>
            <a:r>
              <a:rPr lang="en-US" sz="1100" dirty="0">
                <a:solidFill>
                  <a:schemeClr val="tx1"/>
                </a:solidFill>
                <a:cs typeface="Arial" pitchFamily="34" charset="0"/>
              </a:rPr>
              <a:t> and I live in 12345 </a:t>
            </a:r>
            <a:r>
              <a:rPr lang="en-US" sz="1100" dirty="0" err="1">
                <a:solidFill>
                  <a:schemeClr val="tx1"/>
                </a:solidFill>
                <a:cs typeface="Arial" pitchFamily="34" charset="0"/>
              </a:rPr>
              <a:t>Musterstadt</a:t>
            </a:r>
            <a:r>
              <a:rPr lang="en-US" sz="1100" dirty="0">
                <a:solidFill>
                  <a:schemeClr val="tx1"/>
                </a:solidFill>
                <a:cs typeface="Arial" pitchFamily="34" charset="0"/>
              </a:rPr>
              <a:t>!”</a:t>
            </a:r>
          </a:p>
        </p:txBody>
      </p:sp>
      <p:sp>
        <p:nvSpPr>
          <p:cNvPr id="20" name="Textfeld 52">
            <a:extLst>
              <a:ext uri="{FF2B5EF4-FFF2-40B4-BE49-F238E27FC236}">
                <a16:creationId xmlns:a16="http://schemas.microsoft.com/office/drawing/2014/main" id="{756DA541-6D7D-5E48-99AA-A07B6317798D}"/>
              </a:ext>
            </a:extLst>
          </p:cNvPr>
          <p:cNvSpPr txBox="1"/>
          <p:nvPr/>
        </p:nvSpPr>
        <p:spPr>
          <a:xfrm>
            <a:off x="3557620" y="3046678"/>
            <a:ext cx="569387"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Posts</a:t>
            </a:r>
          </a:p>
        </p:txBody>
      </p:sp>
      <p:sp>
        <p:nvSpPr>
          <p:cNvPr id="21" name="Textfeld 53">
            <a:extLst>
              <a:ext uri="{FF2B5EF4-FFF2-40B4-BE49-F238E27FC236}">
                <a16:creationId xmlns:a16="http://schemas.microsoft.com/office/drawing/2014/main" id="{C79225D5-14D0-9B4C-ACDB-7AE878885DC0}"/>
              </a:ext>
            </a:extLst>
          </p:cNvPr>
          <p:cNvSpPr txBox="1"/>
          <p:nvPr/>
        </p:nvSpPr>
        <p:spPr>
          <a:xfrm>
            <a:off x="4930218" y="3233003"/>
            <a:ext cx="3104440"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Social Media Platform</a:t>
            </a:r>
          </a:p>
          <a:p>
            <a:r>
              <a:rPr lang="en-US" dirty="0"/>
              <a:t>(e.g. Facebook, Twitter etc.)</a:t>
            </a:r>
          </a:p>
        </p:txBody>
      </p:sp>
      <p:grpSp>
        <p:nvGrpSpPr>
          <p:cNvPr id="22" name="Gruppieren 9">
            <a:extLst>
              <a:ext uri="{FF2B5EF4-FFF2-40B4-BE49-F238E27FC236}">
                <a16:creationId xmlns:a16="http://schemas.microsoft.com/office/drawing/2014/main" id="{460BE77C-BFD4-4646-A45B-E149675734D7}"/>
              </a:ext>
            </a:extLst>
          </p:cNvPr>
          <p:cNvGrpSpPr/>
          <p:nvPr/>
        </p:nvGrpSpPr>
        <p:grpSpPr>
          <a:xfrm>
            <a:off x="6049620" y="2576147"/>
            <a:ext cx="559873" cy="576064"/>
            <a:chOff x="572022" y="2923566"/>
            <a:chExt cx="659253" cy="707501"/>
          </a:xfrm>
        </p:grpSpPr>
        <p:sp>
          <p:nvSpPr>
            <p:cNvPr id="23" name="Ellipse 7">
              <a:extLst>
                <a:ext uri="{FF2B5EF4-FFF2-40B4-BE49-F238E27FC236}">
                  <a16:creationId xmlns:a16="http://schemas.microsoft.com/office/drawing/2014/main" id="{53FF1A90-A3E7-9C4A-8258-DC9EE733A8E1}"/>
                </a:ext>
              </a:extLst>
            </p:cNvPr>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24" name="Kreis 8">
              <a:extLst>
                <a:ext uri="{FF2B5EF4-FFF2-40B4-BE49-F238E27FC236}">
                  <a16:creationId xmlns:a16="http://schemas.microsoft.com/office/drawing/2014/main" id="{689FF6D2-FFEA-204A-AFF8-6D37C1A50503}"/>
                </a:ext>
              </a:extLst>
            </p:cNvPr>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sp>
        <p:nvSpPr>
          <p:cNvPr id="25" name="Pfeil nach rechts 66">
            <a:extLst>
              <a:ext uri="{FF2B5EF4-FFF2-40B4-BE49-F238E27FC236}">
                <a16:creationId xmlns:a16="http://schemas.microsoft.com/office/drawing/2014/main" id="{B2B70126-F19B-544A-A343-2DB31CA003A1}"/>
              </a:ext>
            </a:extLst>
          </p:cNvPr>
          <p:cNvSpPr/>
          <p:nvPr/>
        </p:nvSpPr>
        <p:spPr bwMode="auto">
          <a:xfrm rot="5400000">
            <a:off x="2945940" y="3756367"/>
            <a:ext cx="1745652"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PP NLP Framework</a:t>
            </a:r>
          </a:p>
        </p:txBody>
      </p:sp>
      <p:sp>
        <p:nvSpPr>
          <p:cNvPr id="26" name="Gefaltete Ecke 87">
            <a:extLst>
              <a:ext uri="{FF2B5EF4-FFF2-40B4-BE49-F238E27FC236}">
                <a16:creationId xmlns:a16="http://schemas.microsoft.com/office/drawing/2014/main" id="{906EB221-29BB-9D41-8C67-F9DDD9032AC4}"/>
              </a:ext>
            </a:extLst>
          </p:cNvPr>
          <p:cNvSpPr/>
          <p:nvPr/>
        </p:nvSpPr>
        <p:spPr bwMode="auto">
          <a:xfrm>
            <a:off x="3306903" y="5212623"/>
            <a:ext cx="984029" cy="758379"/>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100" b="1" dirty="0">
                <a:solidFill>
                  <a:schemeClr val="tx1"/>
                </a:solidFill>
                <a:cs typeface="Arial" pitchFamily="34" charset="0"/>
              </a:rPr>
              <a:t>Disclosure of private Information</a:t>
            </a:r>
          </a:p>
        </p:txBody>
      </p:sp>
      <p:sp>
        <p:nvSpPr>
          <p:cNvPr id="27" name="Textfeld 88">
            <a:extLst>
              <a:ext uri="{FF2B5EF4-FFF2-40B4-BE49-F238E27FC236}">
                <a16:creationId xmlns:a16="http://schemas.microsoft.com/office/drawing/2014/main" id="{F492C8EF-9733-8545-A7C5-0C4ED7FA7BCF}"/>
              </a:ext>
            </a:extLst>
          </p:cNvPr>
          <p:cNvSpPr txBox="1"/>
          <p:nvPr/>
        </p:nvSpPr>
        <p:spPr>
          <a:xfrm>
            <a:off x="3301125" y="5968635"/>
            <a:ext cx="103528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Warning</a:t>
            </a:r>
          </a:p>
        </p:txBody>
      </p:sp>
      <p:cxnSp>
        <p:nvCxnSpPr>
          <p:cNvPr id="29" name="Gerade Verbindung mit Pfeil 43">
            <a:extLst>
              <a:ext uri="{FF2B5EF4-FFF2-40B4-BE49-F238E27FC236}">
                <a16:creationId xmlns:a16="http://schemas.microsoft.com/office/drawing/2014/main" id="{9C082A1F-A5A1-164B-BA55-70C5DDF336F7}"/>
              </a:ext>
            </a:extLst>
          </p:cNvPr>
          <p:cNvCxnSpPr>
            <a:cxnSpLocks/>
            <a:stCxn id="26" idx="1"/>
            <a:endCxn id="10" idx="2"/>
          </p:cNvCxnSpPr>
          <p:nvPr/>
        </p:nvCxnSpPr>
        <p:spPr bwMode="auto">
          <a:xfrm flipH="1" flipV="1">
            <a:off x="1242023" y="3556169"/>
            <a:ext cx="2064880" cy="2035644"/>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30" name="Textfeld 52">
            <a:extLst>
              <a:ext uri="{FF2B5EF4-FFF2-40B4-BE49-F238E27FC236}">
                <a16:creationId xmlns:a16="http://schemas.microsoft.com/office/drawing/2014/main" id="{8D88701E-28C1-FB4A-A664-AEB4DAC838EE}"/>
              </a:ext>
            </a:extLst>
          </p:cNvPr>
          <p:cNvSpPr txBox="1"/>
          <p:nvPr/>
        </p:nvSpPr>
        <p:spPr>
          <a:xfrm>
            <a:off x="1238664" y="4434034"/>
            <a:ext cx="857927"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t>alerts</a:t>
            </a:r>
          </a:p>
        </p:txBody>
      </p:sp>
      <p:sp>
        <p:nvSpPr>
          <p:cNvPr id="28" name="Fußzeilenplatzhalter 4">
            <a:extLst>
              <a:ext uri="{FF2B5EF4-FFF2-40B4-BE49-F238E27FC236}">
                <a16:creationId xmlns:a16="http://schemas.microsoft.com/office/drawing/2014/main" id="{C4648F53-AEFC-5D44-B799-997ADCE617E6}"/>
              </a:ext>
            </a:extLst>
          </p:cNvPr>
          <p:cNvSpPr>
            <a:spLocks noGrp="1"/>
          </p:cNvSpPr>
          <p:nvPr>
            <p:ph type="ftr" sz="quarter" idx="11"/>
          </p:nvPr>
        </p:nvSpPr>
        <p:spPr>
          <a:xfrm>
            <a:off x="332903" y="6569076"/>
            <a:ext cx="5761567" cy="288925"/>
          </a:xfrm>
        </p:spPr>
        <p:txBody>
          <a:bodyPr/>
          <a:lstStyle/>
          <a:p>
            <a:r>
              <a:rPr lang="en-US"/>
              <a:t>080321 Jedrzejewski PP NLP</a:t>
            </a:r>
            <a:endParaRPr lang="de-DE" dirty="0"/>
          </a:p>
        </p:txBody>
      </p:sp>
    </p:spTree>
    <p:extLst>
      <p:ext uri="{BB962C8B-B14F-4D97-AF65-F5344CB8AC3E}">
        <p14:creationId xmlns:p14="http://schemas.microsoft.com/office/powerpoint/2010/main" val="1798258300"/>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3 Matthes English Master Slide Deck (wide).potx" id="{91040FA8-FD49-4102-AC41-84BC0B08C488}" vid="{045BDA8C-0E4E-43FE-921F-341BE0C2864F}"/>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34670</TotalTime>
  <Words>2428</Words>
  <Application>Microsoft Macintosh PowerPoint</Application>
  <PresentationFormat>Panoramiczny</PresentationFormat>
  <Paragraphs>433</Paragraphs>
  <Slides>36</Slides>
  <Notes>36</Notes>
  <HiddenSlides>7</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36</vt:i4>
      </vt:variant>
    </vt:vector>
  </HeadingPairs>
  <TitlesOfParts>
    <vt:vector size="42" baseType="lpstr">
      <vt:lpstr>Arial Unicode MS</vt:lpstr>
      <vt:lpstr>Arial</vt:lpstr>
      <vt:lpstr>Helvetica Neue</vt:lpstr>
      <vt:lpstr>TUM Neue Helvetica 75 Bold</vt:lpstr>
      <vt:lpstr>Wingdings</vt:lpstr>
      <vt:lpstr>Slides sebis 2013 2</vt:lpstr>
      <vt:lpstr>Privacy-Preserving Natural Language Processing: A Systematic Mapping Study</vt:lpstr>
      <vt:lpstr>Outline</vt:lpstr>
      <vt:lpstr>Background – Is Privacy really an Issue nowadays?</vt:lpstr>
      <vt:lpstr>Background – Why is it so hard to keep data private?</vt:lpstr>
      <vt:lpstr>Background – Is my Privacy safe in the hands of companies I trust?</vt:lpstr>
      <vt:lpstr>Motivation – Why do we need Privacy Preserving NLP?</vt:lpstr>
      <vt:lpstr>Motivation – Where can we use NLP to preserve Privacy?</vt:lpstr>
      <vt:lpstr>Use Case 1</vt:lpstr>
      <vt:lpstr>Use Case 2</vt:lpstr>
      <vt:lpstr>Thesis’ Goals</vt:lpstr>
      <vt:lpstr>Research Questions</vt:lpstr>
      <vt:lpstr>Research Questions</vt:lpstr>
      <vt:lpstr>Methodology – Systematic Mapping Study</vt:lpstr>
      <vt:lpstr>Current Results - Searching</vt:lpstr>
      <vt:lpstr>Current Results – Inclusion / Exclusion Criteria</vt:lpstr>
      <vt:lpstr>Current Results - Statistics</vt:lpstr>
      <vt:lpstr>Current Results - Statistics</vt:lpstr>
      <vt:lpstr>Current Results - Statistics</vt:lpstr>
      <vt:lpstr>Current Results - Statistics</vt:lpstr>
      <vt:lpstr>Current Results - Statistics</vt:lpstr>
      <vt:lpstr>Current Results - Topics</vt:lpstr>
      <vt:lpstr>Current Results - Topics</vt:lpstr>
      <vt:lpstr>Current Results - Topics</vt:lpstr>
      <vt:lpstr>Current Results - Topics</vt:lpstr>
      <vt:lpstr>Next Steps</vt:lpstr>
      <vt:lpstr>Timeline </vt:lpstr>
      <vt:lpstr>Prezentacja programu PowerPoint</vt:lpstr>
      <vt:lpstr>Prezentacja programu PowerPoint</vt:lpstr>
      <vt:lpstr>Approaches</vt:lpstr>
      <vt:lpstr>Title Suggestions </vt:lpstr>
      <vt:lpstr>Privacy Preserving Software Methods</vt:lpstr>
      <vt:lpstr>Current Results – detailed Topics</vt:lpstr>
      <vt:lpstr>Examples for Privacy Preserving Natural Language Processing </vt:lpstr>
      <vt:lpstr>Research Outline</vt:lpstr>
      <vt:lpstr>Stick to the good sebis traditions</vt:lpstr>
      <vt:lpstr>Use the sebis visual language  (shapes, fonts, colors, sizes)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dc:title>
  <dc:creator>ga96hex</dc:creator>
  <dc:description>Copyright sebis</dc:description>
  <cp:lastModifiedBy>ga96hex</cp:lastModifiedBy>
  <cp:revision>194</cp:revision>
  <dcterms:created xsi:type="dcterms:W3CDTF">2020-11-02T13:11:11Z</dcterms:created>
  <dcterms:modified xsi:type="dcterms:W3CDTF">2021-03-08T11:48:28Z</dcterms:modified>
</cp:coreProperties>
</file>